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63" r:id="rId7"/>
    <p:sldId id="264" r:id="rId8"/>
    <p:sldId id="265" r:id="rId9"/>
    <p:sldId id="266" r:id="rId10"/>
    <p:sldId id="280" r:id="rId11"/>
    <p:sldId id="281" r:id="rId12"/>
    <p:sldId id="284" r:id="rId13"/>
    <p:sldId id="285" r:id="rId14"/>
    <p:sldId id="282" r:id="rId15"/>
    <p:sldId id="283" r:id="rId16"/>
    <p:sldId id="270" r:id="rId17"/>
    <p:sldId id="286" r:id="rId18"/>
    <p:sldId id="287" r:id="rId19"/>
    <p:sldId id="288" r:id="rId20"/>
    <p:sldId id="289" r:id="rId21"/>
    <p:sldId id="271" r:id="rId22"/>
    <p:sldId id="272" r:id="rId23"/>
    <p:sldId id="267" r:id="rId24"/>
    <p:sldId id="277" r:id="rId25"/>
    <p:sldId id="278" r:id="rId26"/>
    <p:sldId id="279" r:id="rId27"/>
    <p:sldId id="291" r:id="rId28"/>
    <p:sldId id="269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D01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7DED-7FF1-4B7C-B2EA-2FAB7E344AFA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7672-C9AB-417B-ABF1-B3E41B43B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0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50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8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4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30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1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10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4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7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90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2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9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3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50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31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9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4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9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0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A1E2-CC32-4FAB-B525-64403AD59155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FD4C-FDA4-4E45-8768-A38836BF5EDA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6F8-2051-4548-9295-0EE6DFA17F99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B453-C4D0-4208-B89D-A8C8087F4E56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9EB5-991C-4E2C-BB33-75B6CAD6EFA6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F0B-3C48-4BE6-88C4-488485D10619}" type="datetime1">
              <a:rPr lang="fr-FR" smtClean="0"/>
              <a:t>07/06/2018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922-3EB3-4708-BC25-E74FACA475BE}" type="datetime1">
              <a:rPr lang="fr-FR" smtClean="0"/>
              <a:t>07/06/2018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DFF-1532-413A-A3D0-B70A940A62A7}" type="datetime1">
              <a:rPr lang="fr-FR" smtClean="0"/>
              <a:t>07/06/2018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E2A2-E5EC-4928-A91E-740CB122AF29}" type="datetime1">
              <a:rPr lang="fr-FR" smtClean="0"/>
              <a:t>07/06/2018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0601-0378-4E8C-B357-F80A1CAFFDB2}" type="datetime1">
              <a:rPr lang="fr-FR" smtClean="0"/>
              <a:t>07/06/2018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6D5C-CD06-42B6-8C26-F27C0E8E54A5}" type="datetime1">
              <a:rPr lang="fr-FR" smtClean="0"/>
              <a:t>07/06/2018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3B47-89EC-4AF0-9835-E01F0DAB90C5}" type="datetime1">
              <a:rPr lang="fr-FR" smtClean="0"/>
              <a:t>07/06/2018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407707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Rencontres </a:t>
            </a:r>
            <a:r>
              <a:rPr lang="fr-F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AuDACES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4859868"/>
            <a:ext cx="77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Modélisation des écosystèmes 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prairiaux</a:t>
            </a:r>
          </a:p>
          <a:p>
            <a:r>
              <a:rPr lang="fr-FR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ntégration </a:t>
            </a:r>
            <a:r>
              <a:rPr lang="fr-FR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au sein de 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la plateforme </a:t>
            </a:r>
            <a:r>
              <a:rPr lang="fr-FR" b="1" dirty="0" err="1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Vulclim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99196" y="6453079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Martin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46011"/>
          <a:stretch/>
        </p:blipFill>
        <p:spPr>
          <a:xfrm>
            <a:off x="6804248" y="2850351"/>
            <a:ext cx="194900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ModVege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27584" y="817786"/>
            <a:ext cx="80364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Croissance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journalière de la végétation (GRO,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kg MS.ha-1)</a:t>
            </a:r>
          </a:p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Avec PGRO la croissance potentielle</a:t>
            </a: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ENV l’effet de l’environnement</a:t>
            </a: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f(SEA) l’effet saisonnier</a:t>
            </a:r>
          </a:p>
          <a:p>
            <a:pPr algn="just">
              <a:lnSpc>
                <a:spcPct val="200000"/>
              </a:lnSpc>
              <a:buClr>
                <a:srgbClr val="C5DD01"/>
              </a:buClr>
            </a:pPr>
            <a:endParaRPr lang="fr-FR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287" y="1330432"/>
            <a:ext cx="2867425" cy="3238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715" y="3078298"/>
            <a:ext cx="5112568" cy="70830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840" y="3786602"/>
            <a:ext cx="3573463" cy="23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502" y="53479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Une étude récente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7504" y="96504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Implé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mentation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sous R et JAVA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ites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situés à l’ouest de la suisse et 1 site sur le plateau central caractérisés par des conditions pédoclimatiques variées et des niveaux de productions hétérogènes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088" y="2281929"/>
            <a:ext cx="7632848" cy="3865902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2407789" y="3650081"/>
            <a:ext cx="2448272" cy="1440160"/>
          </a:xfrm>
          <a:prstGeom prst="ellipse">
            <a:avLst/>
          </a:prstGeom>
          <a:noFill/>
          <a:ln>
            <a:solidFill>
              <a:srgbClr val="C5D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>
            <a:endCxn id="17" idx="2"/>
          </p:cNvCxnSpPr>
          <p:nvPr/>
        </p:nvCxnSpPr>
        <p:spPr>
          <a:xfrm>
            <a:off x="2223168" y="4370161"/>
            <a:ext cx="184621" cy="0"/>
          </a:xfrm>
          <a:prstGeom prst="straightConnector1">
            <a:avLst/>
          </a:prstGeom>
          <a:ln>
            <a:solidFill>
              <a:srgbClr val="C5DD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6316" y="4132006"/>
            <a:ext cx="2325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219 parcelles entre  2000 et 2013 :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Croissance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Relevé botanique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151160" y="5101506"/>
            <a:ext cx="504056" cy="492791"/>
          </a:xfrm>
          <a:prstGeom prst="straightConnector1">
            <a:avLst/>
          </a:prstGeom>
          <a:ln>
            <a:solidFill>
              <a:srgbClr val="C5DD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7750" y="5370722"/>
            <a:ext cx="2325458" cy="35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Eau du sol entre 2010 et 2012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223168" y="3520355"/>
            <a:ext cx="864096" cy="425038"/>
          </a:xfrm>
          <a:prstGeom prst="straightConnector1">
            <a:avLst/>
          </a:prstGeom>
          <a:ln>
            <a:solidFill>
              <a:srgbClr val="C5DD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-9080" y="256593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Expérimentation sécheresse en 2012 :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Une parcelle référence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Une parcelle rideau pluie (10 semaines </a:t>
            </a: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 -310mm)</a:t>
            </a:r>
            <a:endPara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031480" y="2713977"/>
            <a:ext cx="2232248" cy="576064"/>
          </a:xfrm>
          <a:prstGeom prst="straightConnector1">
            <a:avLst/>
          </a:prstGeom>
          <a:ln>
            <a:solidFill>
              <a:srgbClr val="C5DD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263728" y="2299481"/>
            <a:ext cx="175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2001 à 2011 :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AET</a:t>
            </a:r>
          </a:p>
          <a:p>
            <a:pPr marL="171450" indent="-171450" algn="just">
              <a:lnSpc>
                <a:spcPct val="200000"/>
              </a:lnSpc>
              <a:buClr>
                <a:srgbClr val="C5DD01"/>
              </a:buClr>
              <a:buFontTx/>
              <a:buChar char="-"/>
            </a:pP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Humidité du sol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236" y="19866"/>
            <a:ext cx="3500960" cy="14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68156"/>
            <a:ext cx="74492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Validation de l’effet sécheresse (La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Frêtaz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0247" y="4303225"/>
            <a:ext cx="8269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Obs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: 6313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kgDM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/ha pour le contrôle et 4504 pour le « sécheresse »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-29%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 : 5971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kgDM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/ha pour le contrôle et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4075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pour le « sécheresse »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-32%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Bonne capacité à reproduire l’effet sécheresse avec légère sous estimation du rendement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55046" y="3495297"/>
            <a:ext cx="481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Observé    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Simulé (pointillé = non limitation en eau)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105436"/>
            <a:ext cx="6770063" cy="2476210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H="1">
            <a:off x="6516216" y="1376590"/>
            <a:ext cx="792088" cy="58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269125" y="1047091"/>
            <a:ext cx="129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C5DD01"/>
              </a:buClr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Rideau pluie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- Explication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7504" y="74902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modèle de prairie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permanente basé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 les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processus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Système modélisé = {sol – végétation – animal – atmosphère} (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variables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m2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Simule les cycles de l’eau, du C et de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l’N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Implémentation en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Fortan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rétroingéniérie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en cours)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54" y="2561864"/>
            <a:ext cx="4579491" cy="36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-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Structuré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en 6 modules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8200"/>
            <a:ext cx="83518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-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Cycle 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8180"/>
            <a:ext cx="7129705" cy="521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– Cycle C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651"/>
            <a:ext cx="7795915" cy="50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– Cycle de l’eau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46" y="632944"/>
            <a:ext cx="5527452" cy="564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96" y="312822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– Utilisation site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059" y="1680130"/>
            <a:ext cx="5924794" cy="44658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l="463" t="9107" r="-463" b="15001"/>
          <a:stretch/>
        </p:blipFill>
        <p:spPr>
          <a:xfrm>
            <a:off x="4427984" y="0"/>
            <a:ext cx="4817818" cy="17065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79" y="1077143"/>
            <a:ext cx="2935680" cy="2692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07" y="3824967"/>
            <a:ext cx="2763712" cy="22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140872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PaSim – Utilisation pixélisée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906" y="2338849"/>
            <a:ext cx="3312368" cy="371522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7504" y="2457711"/>
            <a:ext cx="5616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Utilisation de PaSim comme une boîte noire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Discrétisation de l’espace sous forme de « pixels » réguliers indépendants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Une instance de modèle = un pixel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Agrégation des résultats en NetCDF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t="62574"/>
          <a:stretch/>
        </p:blipFill>
        <p:spPr>
          <a:xfrm>
            <a:off x="2056110" y="1556791"/>
            <a:ext cx="5467273" cy="7992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/>
          <a:srcRect b="66223"/>
          <a:stretch/>
        </p:blipFill>
        <p:spPr>
          <a:xfrm>
            <a:off x="2056109" y="747468"/>
            <a:ext cx="5467273" cy="7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9196" y="1103160"/>
            <a:ext cx="7233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Présentation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l’UREP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Modélisation des écosystèmes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prairiaux -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Description de quelques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modèles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Plateforme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VulClim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Autres travaux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D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_03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C5DD0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fld id="{CF4668DC-857F-487D-BFFA-8C0CA5037977}" type="slidenum">
              <a:rPr kumimoji="0" lang="fr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Raphaël Martin 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DD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UREP 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C5DD0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5298" y="196319"/>
            <a:ext cx="74492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Plateforme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Vul’clim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(v1)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9256" y="1055264"/>
            <a:ext cx="826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Développé dans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 cadre de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Bourse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recherche Filière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Vul’clim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907704" y="1569566"/>
            <a:ext cx="72008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7504" y="1569566"/>
            <a:ext cx="128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Terminal</a:t>
            </a:r>
            <a:endParaRPr lang="en-US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7744" y="15695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Serveur distant (plateforme C++)</a:t>
            </a:r>
            <a:endParaRPr lang="en-US" u="sng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51" y="1556792"/>
            <a:ext cx="2566471" cy="21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netcd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104566"/>
            <a:ext cx="1204280" cy="69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ZoneTexte 20"/>
          <p:cNvSpPr txBox="1"/>
          <p:nvPr/>
        </p:nvSpPr>
        <p:spPr>
          <a:xfrm>
            <a:off x="107504" y="3268524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 des entrées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3709775" y="3216458"/>
            <a:ext cx="17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 constantes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07504" y="2217638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 du modèle</a:t>
            </a:r>
            <a:endParaRPr lang="en-US" dirty="0"/>
          </a:p>
        </p:txBody>
      </p:sp>
      <p:pic>
        <p:nvPicPr>
          <p:cNvPr id="24" name="Picture 4" descr="https://encrypted-tbn3.gstatic.com/images?q=tbn:ANd9GcTe4cW7l4Sv2EX3_dDuCDKllfanxjIoA6McFLgrecbP8xAWQeSzT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3684"/>
            <a:ext cx="797239" cy="7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915816" y="2073622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Spécification des I/O du modèle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179686" y="4368586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 des sorties</a:t>
            </a:r>
            <a:endParaRPr lang="en-US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0415"/>
            <a:ext cx="1451075" cy="9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http://www.cartograf.fr/regions/auvergne/carte_auvergne_fond_de_car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56" y="5149834"/>
            <a:ext cx="740402" cy="9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79686" y="5457998"/>
            <a:ext cx="22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 du masque</a:t>
            </a:r>
            <a:endParaRPr lang="en-US" dirty="0"/>
          </a:p>
        </p:txBody>
      </p:sp>
      <p:sp>
        <p:nvSpPr>
          <p:cNvPr id="35" name="Accolade fermante 34"/>
          <p:cNvSpPr/>
          <p:nvPr/>
        </p:nvSpPr>
        <p:spPr>
          <a:xfrm>
            <a:off x="5580112" y="1569566"/>
            <a:ext cx="504056" cy="4536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6660232" y="392302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Serveur de </a:t>
            </a:r>
            <a:r>
              <a:rPr lang="fr-FR" sz="1400" dirty="0" smtClean="0"/>
              <a:t>calcul (64 cœurs)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Stockage sécurisé</a:t>
            </a:r>
            <a:endParaRPr lang="en-US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372200" y="524197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Envoie d’un mail afin que l’utilisateur récupère les résultats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3277727" y="5376698"/>
            <a:ext cx="172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&amp;</a:t>
            </a:r>
            <a:endParaRPr lang="en-US" dirty="0"/>
          </a:p>
        </p:txBody>
      </p:sp>
      <p:pic>
        <p:nvPicPr>
          <p:cNvPr id="39" name="Picture 17" descr="http://www.cantal.fr/_fichiers/carte/1369659972_cours-d-eau-05-201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/>
          <a:stretch/>
        </p:blipFill>
        <p:spPr bwMode="auto">
          <a:xfrm>
            <a:off x="3709775" y="5014917"/>
            <a:ext cx="1190470" cy="10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372200" y="46659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Lancement des simulations</a:t>
            </a:r>
            <a:endParaRPr lang="en-US" dirty="0"/>
          </a:p>
        </p:txBody>
      </p:sp>
      <p:sp>
        <p:nvSpPr>
          <p:cNvPr id="41" name="Flèche à angle droit 40"/>
          <p:cNvSpPr/>
          <p:nvPr/>
        </p:nvSpPr>
        <p:spPr>
          <a:xfrm rot="5400000">
            <a:off x="6305517" y="3784329"/>
            <a:ext cx="383677" cy="3257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à angle droit 41"/>
          <p:cNvSpPr/>
          <p:nvPr/>
        </p:nvSpPr>
        <p:spPr>
          <a:xfrm rot="5400000">
            <a:off x="6305517" y="4216377"/>
            <a:ext cx="383677" cy="3257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51" y="167561"/>
            <a:ext cx="576794" cy="6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9990" y="34862"/>
            <a:ext cx="3442724" cy="10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68156"/>
            <a:ext cx="82809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Plateforme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Vul’clim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Outils intégrés :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gapfilling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  <a:p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6944" y="1268760"/>
            <a:ext cx="826928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Permet de combler les trous dans une suite de données météo (horaires ou journalières) 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l’interface entre expérimentation et modélisation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5" t="21667" r="33211" b="21481"/>
          <a:stretch/>
        </p:blipFill>
        <p:spPr bwMode="auto">
          <a:xfrm>
            <a:off x="2837289" y="2213974"/>
            <a:ext cx="3541429" cy="34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8156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Plateforme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Vul’clim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Outils intégrés :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Vuln’indices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6944" y="1268760"/>
            <a:ext cx="8269286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Calcule les indices de vulnérabilité d’une série de données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Peut être appliqué à l’échelle d’une carte et ainsi générer les indices de vulnérabilité relatifs à un territoire</a:t>
            </a:r>
          </a:p>
        </p:txBody>
      </p:sp>
      <p:pic>
        <p:nvPicPr>
          <p:cNvPr id="14" name="Image 13" descr="C:\Users\MaradjaH\Dropbox\yassirMarwane\Captur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736" y="2637159"/>
            <a:ext cx="3146989" cy="27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l="33927" t="7965" r="33889" b="32327"/>
          <a:stretch/>
        </p:blipFill>
        <p:spPr bwMode="auto">
          <a:xfrm>
            <a:off x="4524746" y="2621541"/>
            <a:ext cx="2567534" cy="27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323528" y="5514104"/>
            <a:ext cx="826928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5DD01"/>
              </a:buClr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Projet de couplage à un outil basé sur la logique floue afin d’agréger plusieurs variables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d’intérêts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8156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Plateforme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Vul’clim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– Vers une V2 web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6944" y="1268760"/>
            <a:ext cx="826928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Collaboration Loïc Yon (ISIMA/LIMOS)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Inscrit dans la démarche ISITE Livrable 8 (OAD)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Implémentation web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Permettra une utilisation plus large de la plateforme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Facilitera l’utilisation de plusieurs serveurs de calcul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Stage ingénieur en cours puis CDD de 2 ans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Projet CASDAR </a:t>
            </a:r>
            <a:r>
              <a:rPr lang="fr-FR" sz="28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Herdect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7504" y="1082849"/>
            <a:ext cx="8496944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Objectif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finalisé :Développer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 OAD pour la conduite du pâturage sur la base d’estimations continues de la pousse de l’herbe grâce à l’imagerie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aérienne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(SENTINEL 2, drone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Exemple: site expérimental SOERE de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Theix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au printemps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(indice de réflectance : NDVI)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4117321"/>
            <a:ext cx="2823106" cy="199637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17" y="4098324"/>
            <a:ext cx="2924067" cy="206777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62" y="4084827"/>
            <a:ext cx="2898845" cy="2049939"/>
          </a:xfrm>
          <a:prstGeom prst="rect">
            <a:avLst/>
          </a:prstGeom>
        </p:spPr>
      </p:pic>
      <p:sp>
        <p:nvSpPr>
          <p:cNvPr id="36" name="Flèche droite 35"/>
          <p:cNvSpPr/>
          <p:nvPr/>
        </p:nvSpPr>
        <p:spPr>
          <a:xfrm>
            <a:off x="2771800" y="4982168"/>
            <a:ext cx="250050" cy="2897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115" y="2380150"/>
            <a:ext cx="4752528" cy="1761021"/>
          </a:xfrm>
          <a:prstGeom prst="rect">
            <a:avLst/>
          </a:prstGeom>
        </p:spPr>
      </p:pic>
      <p:cxnSp>
        <p:nvCxnSpPr>
          <p:cNvPr id="39" name="Connecteur droit avec flèche 38"/>
          <p:cNvCxnSpPr/>
          <p:nvPr/>
        </p:nvCxnSpPr>
        <p:spPr>
          <a:xfrm flipH="1" flipV="1">
            <a:off x="2483768" y="3422232"/>
            <a:ext cx="2017478" cy="11875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5795670" y="3645024"/>
            <a:ext cx="2272278" cy="96476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4051722" y="3324595"/>
            <a:ext cx="1350785" cy="134583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èche droite 41"/>
          <p:cNvSpPr/>
          <p:nvPr/>
        </p:nvSpPr>
        <p:spPr>
          <a:xfrm>
            <a:off x="5795670" y="4982168"/>
            <a:ext cx="250050" cy="2897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l’UREP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 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Une thématique autour de 3 thèmes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16200000">
            <a:off x="3543093" y="2634119"/>
            <a:ext cx="1913798" cy="288032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882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4510126" y="3396699"/>
            <a:ext cx="1764196" cy="269659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6078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194202" y="5196899"/>
            <a:ext cx="230425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338218" y="522745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Cycles biogéochimiques</a:t>
            </a:r>
            <a:endParaRPr lang="en-US" sz="14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745930" y="3396699"/>
            <a:ext cx="1764196" cy="269659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8039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3394002" y="3828747"/>
            <a:ext cx="216024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3538018" y="3828747"/>
            <a:ext cx="185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Changements globaux</a:t>
            </a:r>
            <a:endParaRPr lang="en-US" sz="14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241874" y="5196899"/>
            <a:ext cx="138615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2373889" y="5227458"/>
            <a:ext cx="125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Biodiversité</a:t>
            </a:r>
            <a:endParaRPr lang="en-US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418338" y="4009999"/>
            <a:ext cx="2762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Thème 2: Régulation biologique des cycles </a:t>
            </a:r>
          </a:p>
          <a:p>
            <a:r>
              <a:rPr lang="fr-FR" sz="1600" i="1" dirty="0" smtClean="0">
                <a:solidFill>
                  <a:srgbClr val="7030A0"/>
                </a:solidFill>
              </a:rPr>
              <a:t>(diversité = variable d’entrée)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504" y="3917375"/>
            <a:ext cx="26384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Thème 1: Assemblage et dynamique des communautés </a:t>
            </a:r>
          </a:p>
          <a:p>
            <a:r>
              <a:rPr lang="fr-FR" sz="1600" i="1" dirty="0" smtClean="0">
                <a:solidFill>
                  <a:schemeClr val="accent5">
                    <a:lumMod val="50000"/>
                  </a:schemeClr>
                </a:solidFill>
              </a:rPr>
              <a:t>(diversité = variable de sortie)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241874" y="2629362"/>
            <a:ext cx="48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Thème 3: Réponses des agroécosystèmes aux CG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538018" y="4188787"/>
            <a:ext cx="0" cy="10081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338218" y="4188787"/>
            <a:ext cx="0" cy="10081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0" idx="3"/>
            <a:endCxn id="15" idx="1"/>
          </p:cNvCxnSpPr>
          <p:nvPr/>
        </p:nvCxnSpPr>
        <p:spPr>
          <a:xfrm>
            <a:off x="3628028" y="5376919"/>
            <a:ext cx="1566174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538018" y="5772963"/>
            <a:ext cx="18542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392224" y="5556939"/>
            <a:ext cx="0" cy="21602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538018" y="5556939"/>
            <a:ext cx="0" cy="21602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299196" y="1179909"/>
            <a:ext cx="7233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UREP : Unité mixte de Recherche sur l’Ecosystème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Prairial (23,4 ETP titulaires)</a:t>
            </a:r>
          </a:p>
          <a:p>
            <a:pPr marL="742950" lvl="1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Prairie : 25 % territoire national, 50% SAU de l’EU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Agro-écologie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 prairies dans un contexte de changement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global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Supportée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par plusieurs moyens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67544" y="2750036"/>
            <a:ext cx="8208912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73" descr="IMGP1655"/>
          <p:cNvPicPr>
            <a:picLocks noChangeAspect="1" noChangeArrowheads="1"/>
          </p:cNvPicPr>
          <p:nvPr/>
        </p:nvPicPr>
        <p:blipFill>
          <a:blip r:embed="rId5" cstate="print"/>
          <a:srcRect b="4617"/>
          <a:stretch>
            <a:fillRect/>
          </a:stretch>
        </p:blipFill>
        <p:spPr bwMode="auto">
          <a:xfrm>
            <a:off x="5724129" y="2812449"/>
            <a:ext cx="1699953" cy="15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à coins arrondis 34"/>
          <p:cNvSpPr/>
          <p:nvPr/>
        </p:nvSpPr>
        <p:spPr>
          <a:xfrm>
            <a:off x="467544" y="4437112"/>
            <a:ext cx="8208912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Micro/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Mésocosmes</a:t>
            </a:r>
            <a:endParaRPr lang="fr-FR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 t="2307" r="1283" b="5098"/>
          <a:stretch>
            <a:fillRect/>
          </a:stretch>
        </p:blipFill>
        <p:spPr bwMode="auto">
          <a:xfrm>
            <a:off x="3275856" y="4509120"/>
            <a:ext cx="28660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à coins arrondis 36"/>
          <p:cNvSpPr/>
          <p:nvPr/>
        </p:nvSpPr>
        <p:spPr>
          <a:xfrm>
            <a:off x="467544" y="1052736"/>
            <a:ext cx="8208912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83568" y="1359639"/>
            <a:ext cx="2615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Observation</a:t>
            </a:r>
          </a:p>
          <a:p>
            <a:pPr>
              <a:spcBef>
                <a:spcPts val="600"/>
              </a:spcBef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Dispositifs  / long terme - </a:t>
            </a: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SOERE-ACBB – Observatoire Carbone Guyane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55576" y="309044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Expérimentation</a:t>
            </a:r>
          </a:p>
          <a:p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Micro/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Mésocosmes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(IE874 –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EcoEnv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7504" y="4653136"/>
            <a:ext cx="253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Modélisation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(Plateforme Modélisation)</a:t>
            </a:r>
          </a:p>
          <a:p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PaSim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Gemini, CNSPAT,     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ModVege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Symphony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SisFRT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,…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4"/>
          <a:stretch>
            <a:fillRect/>
          </a:stretch>
        </p:blipFill>
        <p:spPr bwMode="auto">
          <a:xfrm>
            <a:off x="5868144" y="1106153"/>
            <a:ext cx="2376264" cy="155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8807" y="4509120"/>
            <a:ext cx="22818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3341" y="4518645"/>
            <a:ext cx="983312" cy="1318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" name="Image 43" descr="NSpat_man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3299273"/>
            <a:ext cx="1391597" cy="1043698"/>
          </a:xfrm>
          <a:prstGeom prst="rect">
            <a:avLst/>
          </a:prstGeom>
        </p:spPr>
      </p:pic>
      <p:pic>
        <p:nvPicPr>
          <p:cNvPr id="45" name="Image 44" descr="Imagine_neige.JPG"/>
          <p:cNvPicPr>
            <a:picLocks noChangeAspect="1"/>
          </p:cNvPicPr>
          <p:nvPr/>
        </p:nvPicPr>
        <p:blipFill>
          <a:blip r:embed="rId11" cstate="print"/>
          <a:srcRect t="25789"/>
          <a:stretch>
            <a:fillRect/>
          </a:stretch>
        </p:blipFill>
        <p:spPr>
          <a:xfrm>
            <a:off x="4554416" y="2810599"/>
            <a:ext cx="1344149" cy="748128"/>
          </a:xfrm>
          <a:prstGeom prst="rect">
            <a:avLst/>
          </a:prstGeom>
        </p:spPr>
      </p:pic>
      <p:pic>
        <p:nvPicPr>
          <p:cNvPr id="46" name="Picture 5" descr="C:\Users\JUPOTT~1\AppData\Local\Temp\LBKTemp_Thunderbird\Dispositif génér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0244" y="2814269"/>
            <a:ext cx="1224136" cy="1534403"/>
          </a:xfrm>
          <a:prstGeom prst="rect">
            <a:avLst/>
          </a:prstGeom>
          <a:noFill/>
        </p:spPr>
      </p:pic>
      <p:pic>
        <p:nvPicPr>
          <p:cNvPr id="47" name="Picture 10" descr="PCSN1_ B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582540"/>
            <a:ext cx="1008112" cy="756083"/>
          </a:xfrm>
          <a:prstGeom prst="rect">
            <a:avLst/>
          </a:prstGeom>
          <a:noFill/>
        </p:spPr>
      </p:pic>
      <p:pic>
        <p:nvPicPr>
          <p:cNvPr id="48" name="Picture 390" descr="P1030371"/>
          <p:cNvPicPr>
            <a:picLocks noChangeAspect="1" noChangeArrowheads="1"/>
          </p:cNvPicPr>
          <p:nvPr/>
        </p:nvPicPr>
        <p:blipFill>
          <a:blip r:embed="rId14" cstate="print"/>
          <a:srcRect l="12500"/>
          <a:stretch>
            <a:fillRect/>
          </a:stretch>
        </p:blipFill>
        <p:spPr bwMode="auto">
          <a:xfrm>
            <a:off x="7236296" y="2809624"/>
            <a:ext cx="1008160" cy="7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 descr="U:\Laqueuille\LaqPHOTOS_Darsonville-Olivier\CO2-H2O\1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r="19676"/>
          <a:stretch/>
        </p:blipFill>
        <p:spPr bwMode="auto">
          <a:xfrm>
            <a:off x="3360224" y="1106153"/>
            <a:ext cx="1427800" cy="15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U:\Laqueuille\LaqPHOTOS_Darsonville-Olivier\PAR\DSCN9705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/>
          <a:stretch/>
        </p:blipFill>
        <p:spPr bwMode="auto">
          <a:xfrm>
            <a:off x="4789716" y="1106153"/>
            <a:ext cx="1101873" cy="9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SCN944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22" y="1896475"/>
            <a:ext cx="1123545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812483"/>
            <a:ext cx="1117443" cy="371583"/>
          </a:xfrm>
          <a:prstGeom prst="rect">
            <a:avLst/>
          </a:prstGeom>
        </p:spPr>
      </p:pic>
      <p:pic>
        <p:nvPicPr>
          <p:cNvPr id="53" name="Picture 4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5" y="1710695"/>
            <a:ext cx="1270835" cy="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t="2551" r="17560" b="1018"/>
          <a:stretch/>
        </p:blipFill>
        <p:spPr bwMode="auto">
          <a:xfrm>
            <a:off x="6141894" y="1153481"/>
            <a:ext cx="778709" cy="6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9D20">
                <a:lumMod val="100000"/>
              </a:srgbClr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Description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 quelques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</a:t>
            </a:r>
            <a:r>
              <a:rPr lang="fr-FR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èles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D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_02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C5DD0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fld id="{CF4668DC-857F-487D-BFFA-8C0CA5037977}" type="slidenum">
              <a:rPr kumimoji="0" lang="fr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Raphaël Martin 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DD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UREP 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C5DD0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SYMPHONY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482" y="155679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Transfert de matière (C/N) entre le sol et la plante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Permet de modéliser le rôle des plantes et de la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diversité microbienne du sol sur les flux C/N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Simule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flux de C (trait plein)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 (pointill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é) en fonction des contraintes stœchiométriques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Etudié mathématiquement (collaboration)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numérique sous VenSim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542" y="44624"/>
            <a:ext cx="4386649" cy="15121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787" y="2905910"/>
            <a:ext cx="4722213" cy="32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ModVege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7504" y="141277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Permet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prédire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rendement en fonction d’un nombre restreint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d’entrée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Flux de biomasse, pas de temps journalier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4" y="2447579"/>
            <a:ext cx="8880128" cy="327943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869" y="44624"/>
            <a:ext cx="5011131" cy="14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ModVege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550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Raphaël Martin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UREP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7584" y="817786"/>
            <a:ext cx="803649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Croissance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journalière de la végétation (GRO,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kg MS.ha-1)</a:t>
            </a:r>
          </a:p>
          <a:p>
            <a:pPr marL="285750" indent="-285750" algn="just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Avec PGRO la croissance potentielle</a:t>
            </a:r>
          </a:p>
          <a:p>
            <a:pPr lvl="1" algn="just">
              <a:lnSpc>
                <a:spcPct val="200000"/>
              </a:lnSpc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 algn="just">
              <a:lnSpc>
                <a:spcPct val="200000"/>
              </a:lnSpc>
              <a:buClr>
                <a:srgbClr val="C5DD01"/>
              </a:buClr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 algn="just">
              <a:lnSpc>
                <a:spcPct val="200000"/>
              </a:lnSpc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Avec LAI(t) </a:t>
            </a:r>
          </a:p>
          <a:p>
            <a:pPr lvl="2" algn="just">
              <a:lnSpc>
                <a:spcPct val="200000"/>
              </a:lnSpc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ENV l’effet de l’environnement (≤1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limitation)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rgbClr val="C5DD01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f(SEA) l’effet saisonnier (≤1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limitation)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buClr>
                <a:srgbClr val="C5DD01"/>
              </a:buClr>
            </a:pPr>
            <a:endParaRPr lang="fr-FR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287" y="1330432"/>
            <a:ext cx="2867425" cy="32389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207" y="3885334"/>
            <a:ext cx="3467584" cy="438211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2252571" y="2672842"/>
            <a:ext cx="5685136" cy="620050"/>
            <a:chOff x="2209469" y="2194721"/>
            <a:chExt cx="5685136" cy="62005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469" y="2194721"/>
              <a:ext cx="4725059" cy="323895"/>
            </a:xfrm>
            <a:prstGeom prst="rect">
              <a:avLst/>
            </a:prstGeom>
          </p:spPr>
        </p:pic>
        <p:sp>
          <p:nvSpPr>
            <p:cNvPr id="21" name="Accolade ouvrante 20"/>
            <p:cNvSpPr/>
            <p:nvPr/>
          </p:nvSpPr>
          <p:spPr>
            <a:xfrm rot="16200000">
              <a:off x="5223953" y="859958"/>
              <a:ext cx="192793" cy="322835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706170" y="2506994"/>
              <a:ext cx="4188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Efficience de transformation du PAR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D06FDDD2F4740B4B32BE281883F49" ma:contentTypeVersion="0" ma:contentTypeDescription="Crée un document." ma:contentTypeScope="" ma:versionID="4de2c12723de42de21c240478eaa8f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8f1506f4e4ac90b7394f45777e3d7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314AB-6DA2-4ACC-B927-D177DDEEA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7C3B90-2628-47C8-B3F1-CC35AC13F98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ADC6A3-B8D5-4175-9EE1-91C16F2CD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1049</Words>
  <Application>Microsoft Office PowerPoint</Application>
  <PresentationFormat>Affichage à l'écran (4:3)</PresentationFormat>
  <Paragraphs>236</Paragraphs>
  <Slides>25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Raphael Martin</cp:lastModifiedBy>
  <cp:revision>80</cp:revision>
  <dcterms:created xsi:type="dcterms:W3CDTF">2012-11-07T16:04:18Z</dcterms:created>
  <dcterms:modified xsi:type="dcterms:W3CDTF">2018-06-07T11:37:17Z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0x010100AADD06FDDD2F4740B4B32BE281883F49</vt:lpwstr>
  </property>
  <property fmtid="{D5CDD505-2E9C-101B-9397-08002B2CF9AE}" pid="3" name="IsMyDocuments">
    <vt:bool>true</vt:bool>
  </property>
</Properties>
</file>