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2" r:id="rId2"/>
    <p:sldId id="623" r:id="rId3"/>
    <p:sldId id="730" r:id="rId4"/>
    <p:sldId id="693" r:id="rId5"/>
    <p:sldId id="694" r:id="rId6"/>
    <p:sldId id="695" r:id="rId7"/>
    <p:sldId id="696" r:id="rId8"/>
    <p:sldId id="697" r:id="rId9"/>
    <p:sldId id="698" r:id="rId10"/>
    <p:sldId id="700" r:id="rId11"/>
    <p:sldId id="668" r:id="rId12"/>
    <p:sldId id="657" r:id="rId13"/>
    <p:sldId id="658" r:id="rId14"/>
    <p:sldId id="659" r:id="rId15"/>
    <p:sldId id="660" r:id="rId16"/>
    <p:sldId id="661" r:id="rId17"/>
    <p:sldId id="662" r:id="rId18"/>
    <p:sldId id="669" r:id="rId19"/>
    <p:sldId id="702" r:id="rId20"/>
    <p:sldId id="703" r:id="rId21"/>
    <p:sldId id="704" r:id="rId22"/>
    <p:sldId id="705" r:id="rId23"/>
    <p:sldId id="707" r:id="rId24"/>
    <p:sldId id="709" r:id="rId25"/>
    <p:sldId id="710" r:id="rId26"/>
    <p:sldId id="723" r:id="rId27"/>
    <p:sldId id="729" r:id="rId28"/>
    <p:sldId id="732" r:id="rId29"/>
    <p:sldId id="724" r:id="rId30"/>
    <p:sldId id="728" r:id="rId31"/>
    <p:sldId id="733" r:id="rId32"/>
    <p:sldId id="690" r:id="rId33"/>
    <p:sldId id="731" r:id="rId34"/>
    <p:sldId id="444" r:id="rId3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EAC"/>
    <a:srgbClr val="595959"/>
    <a:srgbClr val="787878"/>
    <a:srgbClr val="A4C5A8"/>
    <a:srgbClr val="DDEFE1"/>
    <a:srgbClr val="A7C0DE"/>
    <a:srgbClr val="126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9" autoAdjust="0"/>
    <p:restoredTop sz="87826" autoAdjust="0"/>
  </p:normalViewPr>
  <p:slideViewPr>
    <p:cSldViewPr snapToGrid="0" snapToObjects="1">
      <p:cViewPr varScale="1">
        <p:scale>
          <a:sx n="73" d="100"/>
          <a:sy n="73" d="100"/>
        </p:scale>
        <p:origin x="547" y="58"/>
      </p:cViewPr>
      <p:guideLst>
        <p:guide orient="horz" pos="2160"/>
        <p:guide pos="3840"/>
      </p:guideLst>
    </p:cSldViewPr>
  </p:slideViewPr>
  <p:notesTextViewPr>
    <p:cViewPr>
      <p:scale>
        <a:sx n="100" d="100"/>
        <a:sy n="100" d="100"/>
      </p:scale>
      <p:origin x="0" y="0"/>
    </p:cViewPr>
  </p:notesTextViewPr>
  <p:sorterViewPr>
    <p:cViewPr>
      <p:scale>
        <a:sx n="90" d="100"/>
        <a:sy n="90" d="100"/>
      </p:scale>
      <p:origin x="0" y="-397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E6A7-BFC4-4FB7-9F52-8803780DD9C3}" type="datetimeFigureOut">
              <a:rPr lang="en-US" smtClean="0"/>
              <a:t>5/31/2017</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FB011-5BA2-4193-A6EB-573316023B20}" type="slidenum">
              <a:rPr lang="en-US" smtClean="0"/>
              <a:t>‹#›</a:t>
            </a:fld>
            <a:endParaRPr lang="en-US" dirty="0"/>
          </a:p>
        </p:txBody>
      </p:sp>
    </p:spTree>
    <p:extLst>
      <p:ext uri="{BB962C8B-B14F-4D97-AF65-F5344CB8AC3E}">
        <p14:creationId xmlns:p14="http://schemas.microsoft.com/office/powerpoint/2010/main" val="11286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EAFB011-5BA2-4193-A6EB-573316023B20}" type="slidenum">
              <a:rPr lang="en-US" smtClean="0"/>
              <a:t>1</a:t>
            </a:fld>
            <a:endParaRPr lang="en-US" dirty="0"/>
          </a:p>
        </p:txBody>
      </p:sp>
    </p:spTree>
    <p:extLst>
      <p:ext uri="{BB962C8B-B14F-4D97-AF65-F5344CB8AC3E}">
        <p14:creationId xmlns:p14="http://schemas.microsoft.com/office/powerpoint/2010/main" val="181027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6465"/>
              </a:solidFill>
              <a:latin typeface="Caviar Dreams" panose="020B0402020204020504" pitchFamily="34" charset="0"/>
            </a:endParaRPr>
          </a:p>
        </p:txBody>
      </p:sp>
      <p:sp>
        <p:nvSpPr>
          <p:cNvPr id="4" name="Espace réservé du numéro de diapositive 3"/>
          <p:cNvSpPr>
            <a:spLocks noGrp="1"/>
          </p:cNvSpPr>
          <p:nvPr>
            <p:ph type="sldNum" sz="quarter" idx="10"/>
          </p:nvPr>
        </p:nvSpPr>
        <p:spPr/>
        <p:txBody>
          <a:bodyPr/>
          <a:lstStyle/>
          <a:p>
            <a:fld id="{E368DE42-0032-401B-90A4-7528F7E191E6}" type="slidenum">
              <a:rPr lang="fr-FR" smtClean="0"/>
              <a:pPr/>
              <a:t>2</a:t>
            </a:fld>
            <a:endParaRPr lang="fr-FR" dirty="0"/>
          </a:p>
        </p:txBody>
      </p:sp>
    </p:spTree>
    <p:extLst>
      <p:ext uri="{BB962C8B-B14F-4D97-AF65-F5344CB8AC3E}">
        <p14:creationId xmlns:p14="http://schemas.microsoft.com/office/powerpoint/2010/main" val="275861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Les </a:t>
            </a:r>
            <a:r>
              <a:rPr lang="fr-FR" sz="1200" b="1" i="0" kern="1200" dirty="0">
                <a:solidFill>
                  <a:schemeClr val="tx1"/>
                </a:solidFill>
                <a:effectLst/>
                <a:latin typeface="+mn-lt"/>
                <a:ea typeface="+mn-ea"/>
                <a:cs typeface="+mn-cs"/>
              </a:rPr>
              <a:t>données</a:t>
            </a:r>
            <a:r>
              <a:rPr lang="fr-FR" sz="1200" b="0" i="0" kern="1200" dirty="0">
                <a:solidFill>
                  <a:schemeClr val="tx1"/>
                </a:solidFill>
                <a:effectLst/>
                <a:latin typeface="+mn-lt"/>
                <a:ea typeface="+mn-ea"/>
                <a:cs typeface="+mn-cs"/>
              </a:rPr>
              <a:t> sont constituées par les faits, les observations, les éléments bruts. Les données en elles-mêmes ont peu de signification si elles ne sont pas traitées. Elles se situent donc tout en bas de la hiérarchie.</a:t>
            </a:r>
          </a:p>
          <a:p>
            <a:r>
              <a:rPr lang="fr-FR" sz="1200" b="0" i="0" kern="1200" dirty="0">
                <a:solidFill>
                  <a:schemeClr val="tx1"/>
                </a:solidFill>
                <a:effectLst/>
                <a:latin typeface="+mn-lt"/>
                <a:ea typeface="+mn-ea"/>
                <a:cs typeface="+mn-cs"/>
              </a:rPr>
              <a:t>Situées au niveau intermédiaire de la pyramide, les </a:t>
            </a:r>
            <a:r>
              <a:rPr lang="fr-FR" sz="1200" b="1" i="0" kern="1200" dirty="0">
                <a:solidFill>
                  <a:schemeClr val="tx1"/>
                </a:solidFill>
                <a:effectLst/>
                <a:latin typeface="+mn-lt"/>
                <a:ea typeface="+mn-ea"/>
                <a:cs typeface="+mn-cs"/>
              </a:rPr>
              <a:t>informations</a:t>
            </a:r>
            <a:r>
              <a:rPr lang="fr-FR" sz="1200" b="0" i="0" kern="1200" dirty="0">
                <a:solidFill>
                  <a:schemeClr val="tx1"/>
                </a:solidFill>
                <a:effectLst/>
                <a:latin typeface="+mn-lt"/>
                <a:ea typeface="+mn-ea"/>
                <a:cs typeface="+mn-cs"/>
              </a:rPr>
              <a:t> consistent en données interprétées, porteuses de sens. Elles répondent aux questions du type : Qui ? Quoi ? Quand ? Où ?</a:t>
            </a:r>
          </a:p>
          <a:p>
            <a:r>
              <a:rPr lang="fr-FR" sz="1200" b="0" i="0" kern="1200" dirty="0">
                <a:solidFill>
                  <a:schemeClr val="tx1"/>
                </a:solidFill>
                <a:effectLst/>
                <a:latin typeface="+mn-lt"/>
                <a:ea typeface="+mn-ea"/>
                <a:cs typeface="+mn-cs"/>
              </a:rPr>
              <a:t>Les </a:t>
            </a:r>
            <a:r>
              <a:rPr lang="fr-FR" sz="1200" b="1" i="0" kern="1200" dirty="0">
                <a:solidFill>
                  <a:schemeClr val="tx1"/>
                </a:solidFill>
                <a:effectLst/>
                <a:latin typeface="+mn-lt"/>
                <a:ea typeface="+mn-ea"/>
                <a:cs typeface="+mn-cs"/>
              </a:rPr>
              <a:t>connaissances</a:t>
            </a:r>
            <a:r>
              <a:rPr lang="fr-FR" sz="1200" b="0" i="0" kern="1200" dirty="0">
                <a:solidFill>
                  <a:schemeClr val="tx1"/>
                </a:solidFill>
                <a:effectLst/>
                <a:latin typeface="+mn-lt"/>
                <a:ea typeface="+mn-ea"/>
                <a:cs typeface="+mn-cs"/>
              </a:rPr>
              <a:t> appartiennent aux niveaux supérieurs de la pyramide. Elles répondent aux questions du type : pourquoi ? comment ? En général, nous percevons, intuitivement, que la connaissance est différente des concepts précédents. Par exemple, la connaissance est ‘possédée’ par un individu, ce qui n’est le cas ni pour l’information ni pour les données. La connaissance est internalisée par la personne qui la ‘formate’ en fonction de son expérience, de son vécu et de ses perceptions du moment. En ce sens, la connaissance est éminemment personnelle et subjective. Même s’il existe une connaissance collective, celle-ci n’est jamais que la somme des connaissances individuelles. Elle peut être matérialisée dans des produits (technologie) et dans des supports multimédias (livres, films, etc.).</a:t>
            </a:r>
          </a:p>
          <a:p>
            <a:r>
              <a:rPr lang="fr-FR" sz="1200" b="0" i="0" kern="1200" dirty="0">
                <a:solidFill>
                  <a:schemeClr val="tx1"/>
                </a:solidFill>
                <a:effectLst/>
                <a:latin typeface="+mn-lt"/>
                <a:ea typeface="+mn-ea"/>
                <a:cs typeface="+mn-cs"/>
              </a:rPr>
              <a:t>C’est sur base de cette modélisation hiérarchique que de nombreux outils et méthodes ont été élaborés. A chaque stade de la pyramide correspondent une série de moyens qui permettent de capturer, gérer, diffuser et exploiter les éléments (données, informations ou connaissances).</a:t>
            </a:r>
          </a:p>
        </p:txBody>
      </p:sp>
      <p:sp>
        <p:nvSpPr>
          <p:cNvPr id="4" name="Espace réservé du numéro de diapositive 3"/>
          <p:cNvSpPr>
            <a:spLocks noGrp="1"/>
          </p:cNvSpPr>
          <p:nvPr>
            <p:ph type="sldNum" sz="quarter" idx="10"/>
          </p:nvPr>
        </p:nvSpPr>
        <p:spPr/>
        <p:txBody>
          <a:bodyPr/>
          <a:lstStyle/>
          <a:p>
            <a:pPr>
              <a:defRPr/>
            </a:pPr>
            <a:fld id="{7A890E34-136C-4CD3-82B3-3BA3557966AC}" type="slidenum">
              <a:rPr lang="fr-FR" smtClean="0"/>
              <a:pPr>
                <a:defRPr/>
              </a:pPr>
              <a:t>5</a:t>
            </a:fld>
            <a:endParaRPr lang="fr-FR"/>
          </a:p>
        </p:txBody>
      </p:sp>
    </p:spTree>
    <p:extLst>
      <p:ext uri="{BB962C8B-B14F-4D97-AF65-F5344CB8AC3E}">
        <p14:creationId xmlns:p14="http://schemas.microsoft.com/office/powerpoint/2010/main" val="937486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A890E34-136C-4CD3-82B3-3BA3557966AC}" type="slidenum">
              <a:rPr lang="fr-FR" smtClean="0"/>
              <a:pPr>
                <a:defRPr/>
              </a:pPr>
              <a:t>6</a:t>
            </a:fld>
            <a:endParaRPr lang="fr-FR"/>
          </a:p>
        </p:txBody>
      </p:sp>
    </p:spTree>
    <p:extLst>
      <p:ext uri="{BB962C8B-B14F-4D97-AF65-F5344CB8AC3E}">
        <p14:creationId xmlns:p14="http://schemas.microsoft.com/office/powerpoint/2010/main" val="278019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FB011-5BA2-4193-A6EB-573316023B20}" type="slidenum">
              <a:rPr lang="en-US" smtClean="0"/>
              <a:t>12</a:t>
            </a:fld>
            <a:endParaRPr lang="en-US" dirty="0"/>
          </a:p>
        </p:txBody>
      </p:sp>
    </p:spTree>
    <p:extLst>
      <p:ext uri="{BB962C8B-B14F-4D97-AF65-F5344CB8AC3E}">
        <p14:creationId xmlns:p14="http://schemas.microsoft.com/office/powerpoint/2010/main" val="301456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A890E34-136C-4CD3-82B3-3BA3557966AC}" type="slidenum">
              <a:rPr lang="fr-FR" smtClean="0"/>
              <a:pPr>
                <a:defRPr/>
              </a:pPr>
              <a:t>20</a:t>
            </a:fld>
            <a:endParaRPr lang="fr-FR"/>
          </a:p>
        </p:txBody>
      </p:sp>
    </p:spTree>
    <p:extLst>
      <p:ext uri="{BB962C8B-B14F-4D97-AF65-F5344CB8AC3E}">
        <p14:creationId xmlns:p14="http://schemas.microsoft.com/office/powerpoint/2010/main" val="248049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FB011-5BA2-4193-A6EB-573316023B20}" type="slidenum">
              <a:rPr lang="en-US" smtClean="0"/>
              <a:t>23</a:t>
            </a:fld>
            <a:endParaRPr lang="en-US" dirty="0"/>
          </a:p>
        </p:txBody>
      </p:sp>
    </p:spTree>
    <p:extLst>
      <p:ext uri="{BB962C8B-B14F-4D97-AF65-F5344CB8AC3E}">
        <p14:creationId xmlns:p14="http://schemas.microsoft.com/office/powerpoint/2010/main" val="333400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FB011-5BA2-4193-A6EB-573316023B20}" type="slidenum">
              <a:rPr lang="en-US" smtClean="0"/>
              <a:t>34</a:t>
            </a:fld>
            <a:endParaRPr lang="en-US" dirty="0"/>
          </a:p>
        </p:txBody>
      </p:sp>
    </p:spTree>
    <p:extLst>
      <p:ext uri="{BB962C8B-B14F-4D97-AF65-F5344CB8AC3E}">
        <p14:creationId xmlns:p14="http://schemas.microsoft.com/office/powerpoint/2010/main" val="157400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7" name="Rectangle 6"/>
          <p:cNvSpPr/>
          <p:nvPr userDrawn="1"/>
        </p:nvSpPr>
        <p:spPr>
          <a:xfrm>
            <a:off x="-36812" y="1"/>
            <a:ext cx="12294763" cy="708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5119" y="938538"/>
            <a:ext cx="4490900" cy="4490900"/>
          </a:xfrm>
          <a:prstGeom prst="rect">
            <a:avLst/>
          </a:prstGeom>
        </p:spPr>
      </p:pic>
    </p:spTree>
    <p:extLst>
      <p:ext uri="{BB962C8B-B14F-4D97-AF65-F5344CB8AC3E}">
        <p14:creationId xmlns:p14="http://schemas.microsoft.com/office/powerpoint/2010/main" val="138884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Espace réservé du contenu 2"/>
          <p:cNvSpPr>
            <a:spLocks noGrp="1"/>
          </p:cNvSpPr>
          <p:nvPr>
            <p:ph idx="10" hasCustomPrompt="1"/>
          </p:nvPr>
        </p:nvSpPr>
        <p:spPr>
          <a:xfrm>
            <a:off x="609600" y="947836"/>
            <a:ext cx="10972800" cy="5530571"/>
          </a:xfrm>
          <a:prstGeom prst="rect">
            <a:avLst/>
          </a:prstGeom>
          <a:ln>
            <a:noFill/>
          </a:ln>
        </p:spPr>
        <p:txBody>
          <a:bodyPr anchor="ctr" anchorCtr="0"/>
          <a:lstStyle>
            <a:lvl1pPr marL="0" indent="0" algn="l">
              <a:spcAft>
                <a:spcPts val="1800"/>
              </a:spcAft>
              <a:buFont typeface="Arial"/>
              <a:buNone/>
              <a:defRPr sz="2200" b="0" i="0" baseline="0">
                <a:solidFill>
                  <a:srgbClr val="787878"/>
                </a:solidFill>
                <a:latin typeface="Open Sans Light"/>
                <a:cs typeface="Open Sans Light"/>
              </a:defRPr>
            </a:lvl1pPr>
          </a:lstStyle>
          <a:p>
            <a:pPr lvl="0"/>
            <a:r>
              <a:rPr lang="fr-FR" dirty="0"/>
              <a:t>Paragraphe</a:t>
            </a:r>
          </a:p>
        </p:txBody>
      </p:sp>
    </p:spTree>
    <p:extLst>
      <p:ext uri="{BB962C8B-B14F-4D97-AF65-F5344CB8AC3E}">
        <p14:creationId xmlns:p14="http://schemas.microsoft.com/office/powerpoint/2010/main" val="215587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7" name="Espace réservé pour une image  11"/>
          <p:cNvSpPr>
            <a:spLocks noGrp="1"/>
          </p:cNvSpPr>
          <p:nvPr>
            <p:ph type="pic" sz="quarter" idx="11"/>
          </p:nvPr>
        </p:nvSpPr>
        <p:spPr>
          <a:xfrm>
            <a:off x="0" y="524531"/>
            <a:ext cx="12192000" cy="6333203"/>
          </a:xfrm>
          <a:prstGeom prst="rect">
            <a:avLst/>
          </a:prstGeom>
        </p:spPr>
        <p:txBody>
          <a:bodyPr vert="horz"/>
          <a:lstStyle/>
          <a:p>
            <a:r>
              <a:rPr lang="fr-FR" dirty="0"/>
              <a:t>Cliquez sur l'icône pour ajouter une image</a:t>
            </a:r>
          </a:p>
        </p:txBody>
      </p:sp>
    </p:spTree>
    <p:extLst>
      <p:ext uri="{BB962C8B-B14F-4D97-AF65-F5344CB8AC3E}">
        <p14:creationId xmlns:p14="http://schemas.microsoft.com/office/powerpoint/2010/main" val="69383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1 + Legende">
    <p:spTree>
      <p:nvGrpSpPr>
        <p:cNvPr id="1" name=""/>
        <p:cNvGrpSpPr/>
        <p:nvPr/>
      </p:nvGrpSpPr>
      <p:grpSpPr>
        <a:xfrm>
          <a:off x="0" y="0"/>
          <a:ext cx="0" cy="0"/>
          <a:chOff x="0" y="0"/>
          <a:chExt cx="0" cy="0"/>
        </a:xfrm>
      </p:grpSpPr>
      <p:sp>
        <p:nvSpPr>
          <p:cNvPr id="7" name="Espace réservé pour une image  11"/>
          <p:cNvSpPr>
            <a:spLocks noGrp="1"/>
          </p:cNvSpPr>
          <p:nvPr>
            <p:ph type="pic" sz="quarter" idx="11"/>
          </p:nvPr>
        </p:nvSpPr>
        <p:spPr>
          <a:xfrm>
            <a:off x="0" y="524531"/>
            <a:ext cx="12192000" cy="6333203"/>
          </a:xfrm>
          <a:prstGeom prst="rect">
            <a:avLst/>
          </a:prstGeom>
        </p:spPr>
        <p:txBody>
          <a:bodyPr vert="horz"/>
          <a:lstStyle/>
          <a:p>
            <a:r>
              <a:rPr lang="fr-FR" dirty="0"/>
              <a:t>Cliquez sur l'icône pour ajouter une image</a:t>
            </a:r>
          </a:p>
        </p:txBody>
      </p:sp>
      <p:sp>
        <p:nvSpPr>
          <p:cNvPr id="2" name="Rectangle 1"/>
          <p:cNvSpPr/>
          <p:nvPr userDrawn="1"/>
        </p:nvSpPr>
        <p:spPr>
          <a:xfrm>
            <a:off x="0" y="6174732"/>
            <a:ext cx="12192000" cy="683269"/>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Tree>
    <p:extLst>
      <p:ext uri="{BB962C8B-B14F-4D97-AF65-F5344CB8AC3E}">
        <p14:creationId xmlns:p14="http://schemas.microsoft.com/office/powerpoint/2010/main" val="239803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7" name="Espace réservé pour une image  11"/>
          <p:cNvSpPr>
            <a:spLocks noGrp="1"/>
          </p:cNvSpPr>
          <p:nvPr>
            <p:ph type="pic" sz="quarter" idx="11"/>
          </p:nvPr>
        </p:nvSpPr>
        <p:spPr>
          <a:xfrm>
            <a:off x="404918" y="791396"/>
            <a:ext cx="5330661" cy="5815842"/>
          </a:xfrm>
          <a:prstGeom prst="rect">
            <a:avLst/>
          </a:prstGeom>
        </p:spPr>
        <p:txBody>
          <a:bodyPr vert="horz"/>
          <a:lstStyle/>
          <a:p>
            <a:r>
              <a:rPr lang="fr-FR" dirty="0"/>
              <a:t>Cliquez sur l'icône pour ajouter une image</a:t>
            </a:r>
          </a:p>
        </p:txBody>
      </p:sp>
      <p:sp>
        <p:nvSpPr>
          <p:cNvPr id="4" name="Espace réservé pour une image  11"/>
          <p:cNvSpPr>
            <a:spLocks noGrp="1"/>
          </p:cNvSpPr>
          <p:nvPr>
            <p:ph type="pic" sz="quarter" idx="12"/>
          </p:nvPr>
        </p:nvSpPr>
        <p:spPr>
          <a:xfrm>
            <a:off x="6485563" y="791396"/>
            <a:ext cx="5330661" cy="5815842"/>
          </a:xfrm>
          <a:prstGeom prst="rect">
            <a:avLst/>
          </a:prstGeom>
        </p:spPr>
        <p:txBody>
          <a:bodyPr vert="horz"/>
          <a:lstStyle/>
          <a:p>
            <a:r>
              <a:rPr lang="fr-FR" dirty="0"/>
              <a:t>Cliquez sur l'icône pour ajouter une image</a:t>
            </a:r>
          </a:p>
        </p:txBody>
      </p:sp>
    </p:spTree>
    <p:extLst>
      <p:ext uri="{BB962C8B-B14F-4D97-AF65-F5344CB8AC3E}">
        <p14:creationId xmlns:p14="http://schemas.microsoft.com/office/powerpoint/2010/main" val="211815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 + texte">
    <p:spTree>
      <p:nvGrpSpPr>
        <p:cNvPr id="1" name=""/>
        <p:cNvGrpSpPr/>
        <p:nvPr/>
      </p:nvGrpSpPr>
      <p:grpSpPr>
        <a:xfrm>
          <a:off x="0" y="0"/>
          <a:ext cx="0" cy="0"/>
          <a:chOff x="0" y="0"/>
          <a:chExt cx="0" cy="0"/>
        </a:xfrm>
      </p:grpSpPr>
      <p:sp>
        <p:nvSpPr>
          <p:cNvPr id="7" name="Espace réservé pour une image  11"/>
          <p:cNvSpPr>
            <a:spLocks noGrp="1"/>
          </p:cNvSpPr>
          <p:nvPr>
            <p:ph type="pic" sz="quarter" idx="11"/>
          </p:nvPr>
        </p:nvSpPr>
        <p:spPr>
          <a:xfrm>
            <a:off x="404918" y="791396"/>
            <a:ext cx="5330661" cy="5815842"/>
          </a:xfrm>
          <a:prstGeom prst="rect">
            <a:avLst/>
          </a:prstGeom>
        </p:spPr>
        <p:txBody>
          <a:bodyPr vert="horz"/>
          <a:lstStyle/>
          <a:p>
            <a:r>
              <a:rPr lang="fr-FR" dirty="0"/>
              <a:t>Cliquez sur l'icône pour ajouter une image</a:t>
            </a:r>
          </a:p>
        </p:txBody>
      </p:sp>
      <p:sp>
        <p:nvSpPr>
          <p:cNvPr id="2" name="Rectangle 1"/>
          <p:cNvSpPr/>
          <p:nvPr userDrawn="1"/>
        </p:nvSpPr>
        <p:spPr>
          <a:xfrm>
            <a:off x="404918"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4" name="Espace réservé pour une image  11"/>
          <p:cNvSpPr>
            <a:spLocks noGrp="1"/>
          </p:cNvSpPr>
          <p:nvPr>
            <p:ph type="pic" sz="quarter" idx="12"/>
          </p:nvPr>
        </p:nvSpPr>
        <p:spPr>
          <a:xfrm>
            <a:off x="6485563" y="791396"/>
            <a:ext cx="5330661" cy="5815842"/>
          </a:xfrm>
          <a:prstGeom prst="rect">
            <a:avLst/>
          </a:prstGeom>
        </p:spPr>
        <p:txBody>
          <a:bodyPr vert="horz"/>
          <a:lstStyle/>
          <a:p>
            <a:r>
              <a:rPr lang="fr-FR" dirty="0"/>
              <a:t>Cliquez sur l'icône pour ajouter une image</a:t>
            </a:r>
          </a:p>
        </p:txBody>
      </p:sp>
      <p:sp>
        <p:nvSpPr>
          <p:cNvPr id="5" name="Rectangle 4"/>
          <p:cNvSpPr/>
          <p:nvPr userDrawn="1"/>
        </p:nvSpPr>
        <p:spPr>
          <a:xfrm>
            <a:off x="6485563"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Tree>
    <p:extLst>
      <p:ext uri="{BB962C8B-B14F-4D97-AF65-F5344CB8AC3E}">
        <p14:creationId xmlns:p14="http://schemas.microsoft.com/office/powerpoint/2010/main" val="341822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3">
    <p:spTree>
      <p:nvGrpSpPr>
        <p:cNvPr id="1" name=""/>
        <p:cNvGrpSpPr/>
        <p:nvPr/>
      </p:nvGrpSpPr>
      <p:grpSpPr>
        <a:xfrm>
          <a:off x="0" y="0"/>
          <a:ext cx="0" cy="0"/>
          <a:chOff x="0" y="0"/>
          <a:chExt cx="0" cy="0"/>
        </a:xfrm>
      </p:grpSpPr>
      <p:sp>
        <p:nvSpPr>
          <p:cNvPr id="6" name="Espace réservé pour une image  11"/>
          <p:cNvSpPr>
            <a:spLocks noGrp="1"/>
          </p:cNvSpPr>
          <p:nvPr>
            <p:ph type="pic" sz="quarter" idx="13"/>
          </p:nvPr>
        </p:nvSpPr>
        <p:spPr>
          <a:xfrm>
            <a:off x="6485563" y="3952943"/>
            <a:ext cx="5330661" cy="2641055"/>
          </a:xfrm>
          <a:prstGeom prst="rect">
            <a:avLst/>
          </a:prstGeom>
        </p:spPr>
        <p:txBody>
          <a:bodyPr vert="horz"/>
          <a:lstStyle/>
          <a:p>
            <a:r>
              <a:rPr lang="fr-FR" dirty="0"/>
              <a:t>Cliquez sur l'icône pour ajouter une image</a:t>
            </a:r>
          </a:p>
        </p:txBody>
      </p:sp>
      <p:sp>
        <p:nvSpPr>
          <p:cNvPr id="7" name="Espace réservé pour une image  11"/>
          <p:cNvSpPr>
            <a:spLocks noGrp="1"/>
          </p:cNvSpPr>
          <p:nvPr>
            <p:ph type="pic" sz="quarter" idx="11"/>
          </p:nvPr>
        </p:nvSpPr>
        <p:spPr>
          <a:xfrm>
            <a:off x="404918" y="791396"/>
            <a:ext cx="5330661" cy="5815842"/>
          </a:xfrm>
          <a:prstGeom prst="rect">
            <a:avLst/>
          </a:prstGeom>
        </p:spPr>
        <p:txBody>
          <a:bodyPr vert="horz"/>
          <a:lstStyle/>
          <a:p>
            <a:r>
              <a:rPr lang="fr-FR" dirty="0"/>
              <a:t>Cliquez sur l'icône pour ajouter une image</a:t>
            </a:r>
          </a:p>
        </p:txBody>
      </p:sp>
      <p:sp>
        <p:nvSpPr>
          <p:cNvPr id="4" name="Espace réservé pour une image  11"/>
          <p:cNvSpPr>
            <a:spLocks noGrp="1"/>
          </p:cNvSpPr>
          <p:nvPr>
            <p:ph type="pic" sz="quarter" idx="12"/>
          </p:nvPr>
        </p:nvSpPr>
        <p:spPr>
          <a:xfrm>
            <a:off x="6485563" y="791397"/>
            <a:ext cx="5330661" cy="2641055"/>
          </a:xfrm>
          <a:prstGeom prst="rect">
            <a:avLst/>
          </a:prstGeom>
        </p:spPr>
        <p:txBody>
          <a:bodyPr vert="horz"/>
          <a:lstStyle/>
          <a:p>
            <a:r>
              <a:rPr lang="fr-FR" dirty="0"/>
              <a:t>Cliquez sur l'icône pour ajouter une image</a:t>
            </a:r>
          </a:p>
        </p:txBody>
      </p:sp>
    </p:spTree>
    <p:extLst>
      <p:ext uri="{BB962C8B-B14F-4D97-AF65-F5344CB8AC3E}">
        <p14:creationId xmlns:p14="http://schemas.microsoft.com/office/powerpoint/2010/main" val="3814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3 + texte">
    <p:spTree>
      <p:nvGrpSpPr>
        <p:cNvPr id="1" name=""/>
        <p:cNvGrpSpPr/>
        <p:nvPr/>
      </p:nvGrpSpPr>
      <p:grpSpPr>
        <a:xfrm>
          <a:off x="0" y="0"/>
          <a:ext cx="0" cy="0"/>
          <a:chOff x="0" y="0"/>
          <a:chExt cx="0" cy="0"/>
        </a:xfrm>
      </p:grpSpPr>
      <p:sp>
        <p:nvSpPr>
          <p:cNvPr id="6" name="Espace réservé pour une image  11"/>
          <p:cNvSpPr>
            <a:spLocks noGrp="1"/>
          </p:cNvSpPr>
          <p:nvPr>
            <p:ph type="pic" sz="quarter" idx="13"/>
          </p:nvPr>
        </p:nvSpPr>
        <p:spPr>
          <a:xfrm>
            <a:off x="6485563" y="3952943"/>
            <a:ext cx="5330661" cy="2641055"/>
          </a:xfrm>
          <a:prstGeom prst="rect">
            <a:avLst/>
          </a:prstGeom>
        </p:spPr>
        <p:txBody>
          <a:bodyPr vert="horz"/>
          <a:lstStyle/>
          <a:p>
            <a:r>
              <a:rPr lang="fr-FR" dirty="0"/>
              <a:t>Cliquez sur l'icône pour ajouter une image</a:t>
            </a:r>
          </a:p>
        </p:txBody>
      </p:sp>
      <p:sp>
        <p:nvSpPr>
          <p:cNvPr id="7" name="Espace réservé pour une image  11"/>
          <p:cNvSpPr>
            <a:spLocks noGrp="1"/>
          </p:cNvSpPr>
          <p:nvPr>
            <p:ph type="pic" sz="quarter" idx="11"/>
          </p:nvPr>
        </p:nvSpPr>
        <p:spPr>
          <a:xfrm>
            <a:off x="404918" y="791396"/>
            <a:ext cx="5330661" cy="5815842"/>
          </a:xfrm>
          <a:prstGeom prst="rect">
            <a:avLst/>
          </a:prstGeom>
        </p:spPr>
        <p:txBody>
          <a:bodyPr vert="horz"/>
          <a:lstStyle/>
          <a:p>
            <a:r>
              <a:rPr lang="fr-FR" dirty="0"/>
              <a:t>Cliquez sur l'icône pour ajouter une image</a:t>
            </a:r>
          </a:p>
        </p:txBody>
      </p:sp>
      <p:sp>
        <p:nvSpPr>
          <p:cNvPr id="2" name="Rectangle 1"/>
          <p:cNvSpPr/>
          <p:nvPr userDrawn="1"/>
        </p:nvSpPr>
        <p:spPr>
          <a:xfrm>
            <a:off x="404918"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4" name="Espace réservé pour une image  11"/>
          <p:cNvSpPr>
            <a:spLocks noGrp="1"/>
          </p:cNvSpPr>
          <p:nvPr>
            <p:ph type="pic" sz="quarter" idx="12"/>
          </p:nvPr>
        </p:nvSpPr>
        <p:spPr>
          <a:xfrm>
            <a:off x="6485563" y="791397"/>
            <a:ext cx="5330661" cy="2641055"/>
          </a:xfrm>
          <a:prstGeom prst="rect">
            <a:avLst/>
          </a:prstGeom>
        </p:spPr>
        <p:txBody>
          <a:bodyPr vert="horz"/>
          <a:lstStyle/>
          <a:p>
            <a:r>
              <a:rPr lang="fr-FR" dirty="0"/>
              <a:t>Cliquez sur l'icône pour ajouter une image</a:t>
            </a:r>
          </a:p>
        </p:txBody>
      </p:sp>
      <p:sp>
        <p:nvSpPr>
          <p:cNvPr id="5" name="Rectangle 4"/>
          <p:cNvSpPr/>
          <p:nvPr userDrawn="1"/>
        </p:nvSpPr>
        <p:spPr>
          <a:xfrm>
            <a:off x="6485563"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8" name="Rectangle 7"/>
          <p:cNvSpPr/>
          <p:nvPr userDrawn="1"/>
        </p:nvSpPr>
        <p:spPr>
          <a:xfrm>
            <a:off x="6485563" y="3007343"/>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Tree>
    <p:extLst>
      <p:ext uri="{BB962C8B-B14F-4D97-AF65-F5344CB8AC3E}">
        <p14:creationId xmlns:p14="http://schemas.microsoft.com/office/powerpoint/2010/main" val="67402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4">
    <p:spTree>
      <p:nvGrpSpPr>
        <p:cNvPr id="1" name=""/>
        <p:cNvGrpSpPr/>
        <p:nvPr/>
      </p:nvGrpSpPr>
      <p:grpSpPr>
        <a:xfrm>
          <a:off x="0" y="0"/>
          <a:ext cx="0" cy="0"/>
          <a:chOff x="0" y="0"/>
          <a:chExt cx="0" cy="0"/>
        </a:xfrm>
      </p:grpSpPr>
      <p:sp>
        <p:nvSpPr>
          <p:cNvPr id="6" name="Espace réservé pour une image  11"/>
          <p:cNvSpPr>
            <a:spLocks noGrp="1"/>
          </p:cNvSpPr>
          <p:nvPr>
            <p:ph type="pic" sz="quarter" idx="13"/>
          </p:nvPr>
        </p:nvSpPr>
        <p:spPr>
          <a:xfrm>
            <a:off x="6436480" y="3952943"/>
            <a:ext cx="5330661" cy="2641055"/>
          </a:xfrm>
          <a:prstGeom prst="rect">
            <a:avLst/>
          </a:prstGeom>
        </p:spPr>
        <p:txBody>
          <a:bodyPr vert="horz"/>
          <a:lstStyle/>
          <a:p>
            <a:r>
              <a:rPr lang="fr-FR" dirty="0"/>
              <a:t>Cliquez sur l'icône pour ajouter une image</a:t>
            </a:r>
          </a:p>
        </p:txBody>
      </p:sp>
      <p:sp>
        <p:nvSpPr>
          <p:cNvPr id="4" name="Espace réservé pour une image  11"/>
          <p:cNvSpPr>
            <a:spLocks noGrp="1"/>
          </p:cNvSpPr>
          <p:nvPr>
            <p:ph type="pic" sz="quarter" idx="12"/>
          </p:nvPr>
        </p:nvSpPr>
        <p:spPr>
          <a:xfrm>
            <a:off x="6436480" y="791397"/>
            <a:ext cx="5330661" cy="2641055"/>
          </a:xfrm>
          <a:prstGeom prst="rect">
            <a:avLst/>
          </a:prstGeom>
        </p:spPr>
        <p:txBody>
          <a:bodyPr vert="horz"/>
          <a:lstStyle/>
          <a:p>
            <a:r>
              <a:rPr lang="fr-FR" dirty="0"/>
              <a:t>Cliquez sur l'icône pour ajouter une image</a:t>
            </a:r>
          </a:p>
        </p:txBody>
      </p:sp>
      <p:sp>
        <p:nvSpPr>
          <p:cNvPr id="9" name="Espace réservé pour une image  11"/>
          <p:cNvSpPr>
            <a:spLocks noGrp="1"/>
          </p:cNvSpPr>
          <p:nvPr>
            <p:ph type="pic" sz="quarter" idx="14"/>
          </p:nvPr>
        </p:nvSpPr>
        <p:spPr>
          <a:xfrm>
            <a:off x="480027" y="3952943"/>
            <a:ext cx="5330661" cy="2641055"/>
          </a:xfrm>
          <a:prstGeom prst="rect">
            <a:avLst/>
          </a:prstGeom>
        </p:spPr>
        <p:txBody>
          <a:bodyPr vert="horz"/>
          <a:lstStyle/>
          <a:p>
            <a:r>
              <a:rPr lang="fr-FR" dirty="0"/>
              <a:t>Cliquez sur l'icône pour ajouter une image</a:t>
            </a:r>
          </a:p>
        </p:txBody>
      </p:sp>
      <p:sp>
        <p:nvSpPr>
          <p:cNvPr id="10" name="Espace réservé pour une image  11"/>
          <p:cNvSpPr>
            <a:spLocks noGrp="1"/>
          </p:cNvSpPr>
          <p:nvPr>
            <p:ph type="pic" sz="quarter" idx="15"/>
          </p:nvPr>
        </p:nvSpPr>
        <p:spPr>
          <a:xfrm>
            <a:off x="480027" y="791397"/>
            <a:ext cx="5330661" cy="2641055"/>
          </a:xfrm>
          <a:prstGeom prst="rect">
            <a:avLst/>
          </a:prstGeom>
        </p:spPr>
        <p:txBody>
          <a:bodyPr vert="horz"/>
          <a:lstStyle/>
          <a:p>
            <a:r>
              <a:rPr lang="fr-FR" dirty="0"/>
              <a:t>Cliquez sur l'icône pour ajouter une image</a:t>
            </a:r>
          </a:p>
        </p:txBody>
      </p:sp>
    </p:spTree>
    <p:extLst>
      <p:ext uri="{BB962C8B-B14F-4D97-AF65-F5344CB8AC3E}">
        <p14:creationId xmlns:p14="http://schemas.microsoft.com/office/powerpoint/2010/main" val="232156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4 + Texte">
    <p:spTree>
      <p:nvGrpSpPr>
        <p:cNvPr id="1" name=""/>
        <p:cNvGrpSpPr/>
        <p:nvPr/>
      </p:nvGrpSpPr>
      <p:grpSpPr>
        <a:xfrm>
          <a:off x="0" y="0"/>
          <a:ext cx="0" cy="0"/>
          <a:chOff x="0" y="0"/>
          <a:chExt cx="0" cy="0"/>
        </a:xfrm>
      </p:grpSpPr>
      <p:sp>
        <p:nvSpPr>
          <p:cNvPr id="6" name="Espace réservé pour une image  11"/>
          <p:cNvSpPr>
            <a:spLocks noGrp="1"/>
          </p:cNvSpPr>
          <p:nvPr>
            <p:ph type="pic" sz="quarter" idx="13"/>
          </p:nvPr>
        </p:nvSpPr>
        <p:spPr>
          <a:xfrm>
            <a:off x="6436480" y="3952943"/>
            <a:ext cx="5330661" cy="2641055"/>
          </a:xfrm>
          <a:prstGeom prst="rect">
            <a:avLst/>
          </a:prstGeom>
        </p:spPr>
        <p:txBody>
          <a:bodyPr vert="horz"/>
          <a:lstStyle/>
          <a:p>
            <a:r>
              <a:rPr lang="fr-FR" dirty="0"/>
              <a:t>Cliquez sur l'icône pour ajouter une image</a:t>
            </a:r>
          </a:p>
        </p:txBody>
      </p:sp>
      <p:sp>
        <p:nvSpPr>
          <p:cNvPr id="4" name="Espace réservé pour une image  11"/>
          <p:cNvSpPr>
            <a:spLocks noGrp="1"/>
          </p:cNvSpPr>
          <p:nvPr>
            <p:ph type="pic" sz="quarter" idx="12"/>
          </p:nvPr>
        </p:nvSpPr>
        <p:spPr>
          <a:xfrm>
            <a:off x="6436480" y="791397"/>
            <a:ext cx="5330661" cy="2641055"/>
          </a:xfrm>
          <a:prstGeom prst="rect">
            <a:avLst/>
          </a:prstGeom>
        </p:spPr>
        <p:txBody>
          <a:bodyPr vert="horz"/>
          <a:lstStyle/>
          <a:p>
            <a:r>
              <a:rPr lang="fr-FR" dirty="0"/>
              <a:t>Cliquez sur l'icône pour ajouter une image</a:t>
            </a:r>
          </a:p>
        </p:txBody>
      </p:sp>
      <p:sp>
        <p:nvSpPr>
          <p:cNvPr id="5" name="Rectangle 4"/>
          <p:cNvSpPr/>
          <p:nvPr userDrawn="1"/>
        </p:nvSpPr>
        <p:spPr>
          <a:xfrm>
            <a:off x="6436480"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8" name="Rectangle 7"/>
          <p:cNvSpPr/>
          <p:nvPr userDrawn="1"/>
        </p:nvSpPr>
        <p:spPr>
          <a:xfrm>
            <a:off x="6436480" y="3007343"/>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9" name="Espace réservé pour une image  11"/>
          <p:cNvSpPr>
            <a:spLocks noGrp="1"/>
          </p:cNvSpPr>
          <p:nvPr>
            <p:ph type="pic" sz="quarter" idx="14"/>
          </p:nvPr>
        </p:nvSpPr>
        <p:spPr>
          <a:xfrm>
            <a:off x="480027" y="3952943"/>
            <a:ext cx="5330661" cy="2641055"/>
          </a:xfrm>
          <a:prstGeom prst="rect">
            <a:avLst/>
          </a:prstGeom>
        </p:spPr>
        <p:txBody>
          <a:bodyPr vert="horz"/>
          <a:lstStyle/>
          <a:p>
            <a:r>
              <a:rPr lang="fr-FR" dirty="0"/>
              <a:t>Cliquez sur l'icône pour ajouter une image</a:t>
            </a:r>
          </a:p>
        </p:txBody>
      </p:sp>
      <p:sp>
        <p:nvSpPr>
          <p:cNvPr id="10" name="Espace réservé pour une image  11"/>
          <p:cNvSpPr>
            <a:spLocks noGrp="1"/>
          </p:cNvSpPr>
          <p:nvPr>
            <p:ph type="pic" sz="quarter" idx="15"/>
          </p:nvPr>
        </p:nvSpPr>
        <p:spPr>
          <a:xfrm>
            <a:off x="480027" y="791397"/>
            <a:ext cx="5330661" cy="2641055"/>
          </a:xfrm>
          <a:prstGeom prst="rect">
            <a:avLst/>
          </a:prstGeom>
        </p:spPr>
        <p:txBody>
          <a:bodyPr vert="horz"/>
          <a:lstStyle/>
          <a:p>
            <a:r>
              <a:rPr lang="fr-FR" dirty="0"/>
              <a:t>Cliquez sur l'icône pour ajouter une image</a:t>
            </a:r>
          </a:p>
        </p:txBody>
      </p:sp>
      <p:sp>
        <p:nvSpPr>
          <p:cNvPr id="11" name="Rectangle 10"/>
          <p:cNvSpPr/>
          <p:nvPr userDrawn="1"/>
        </p:nvSpPr>
        <p:spPr>
          <a:xfrm>
            <a:off x="480027" y="6182130"/>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
        <p:nvSpPr>
          <p:cNvPr id="12" name="Rectangle 11"/>
          <p:cNvSpPr/>
          <p:nvPr userDrawn="1"/>
        </p:nvSpPr>
        <p:spPr>
          <a:xfrm>
            <a:off x="480027" y="3007343"/>
            <a:ext cx="5330661" cy="425108"/>
          </a:xfrm>
          <a:prstGeom prst="rect">
            <a:avLst/>
          </a:prstGeom>
          <a:solidFill>
            <a:schemeClr val="tx1">
              <a:alpha val="7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latin typeface="Open Sans Light"/>
                <a:cs typeface="Open Sans Light"/>
              </a:rPr>
              <a:t>Légende</a:t>
            </a:r>
          </a:p>
        </p:txBody>
      </p:sp>
    </p:spTree>
    <p:extLst>
      <p:ext uri="{BB962C8B-B14F-4D97-AF65-F5344CB8AC3E}">
        <p14:creationId xmlns:p14="http://schemas.microsoft.com/office/powerpoint/2010/main" val="187913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Espace réservé du contenu 2"/>
          <p:cNvSpPr>
            <a:spLocks noGrp="1"/>
          </p:cNvSpPr>
          <p:nvPr>
            <p:ph idx="1" hasCustomPrompt="1"/>
          </p:nvPr>
        </p:nvSpPr>
        <p:spPr>
          <a:xfrm>
            <a:off x="609600" y="2033695"/>
            <a:ext cx="10972800" cy="1601197"/>
          </a:xfrm>
          <a:prstGeom prst="rect">
            <a:avLst/>
          </a:prstGeom>
          <a:ln>
            <a:noFill/>
          </a:ln>
        </p:spPr>
        <p:txBody>
          <a:bodyPr anchor="ctr" anchorCtr="0"/>
          <a:lstStyle>
            <a:lvl1pPr marL="0" indent="0" algn="ctr">
              <a:spcAft>
                <a:spcPts val="1800"/>
              </a:spcAft>
              <a:buNone/>
              <a:defRPr sz="3200" b="0" i="0">
                <a:solidFill>
                  <a:srgbClr val="126A9C"/>
                </a:solidFill>
                <a:latin typeface="Open Sans Light"/>
                <a:cs typeface="Open Sans Light"/>
              </a:defRPr>
            </a:lvl1pPr>
          </a:lstStyle>
          <a:p>
            <a:pPr lvl="0"/>
            <a:r>
              <a:rPr lang="fr-FR" dirty="0"/>
              <a:t>“ Texte du titre ”</a:t>
            </a:r>
          </a:p>
        </p:txBody>
      </p:sp>
      <p:sp>
        <p:nvSpPr>
          <p:cNvPr id="8" name="Espace réservé du contenu 2"/>
          <p:cNvSpPr>
            <a:spLocks noGrp="1"/>
          </p:cNvSpPr>
          <p:nvPr>
            <p:ph idx="10" hasCustomPrompt="1"/>
          </p:nvPr>
        </p:nvSpPr>
        <p:spPr>
          <a:xfrm>
            <a:off x="609600" y="3644093"/>
            <a:ext cx="10972800" cy="1225482"/>
          </a:xfrm>
          <a:prstGeom prst="rect">
            <a:avLst/>
          </a:prstGeom>
          <a:ln>
            <a:noFill/>
          </a:ln>
        </p:spPr>
        <p:txBody>
          <a:bodyPr anchor="t" anchorCtr="0"/>
          <a:lstStyle>
            <a:lvl1pPr marL="0" indent="0" algn="ctr">
              <a:spcAft>
                <a:spcPts val="1800"/>
              </a:spcAft>
              <a:buNone/>
              <a:defRPr sz="2400" b="0" i="0">
                <a:solidFill>
                  <a:srgbClr val="787878"/>
                </a:solidFill>
                <a:latin typeface="Open Sans Light"/>
                <a:cs typeface="Open Sans Light"/>
              </a:defRPr>
            </a:lvl1pPr>
          </a:lstStyle>
          <a:p>
            <a:pPr lvl="0"/>
            <a:r>
              <a:rPr lang="fr-FR" dirty="0"/>
              <a:t>Texte du sous-titre</a:t>
            </a:r>
          </a:p>
        </p:txBody>
      </p:sp>
    </p:spTree>
    <p:extLst>
      <p:ext uri="{BB962C8B-B14F-4D97-AF65-F5344CB8AC3E}">
        <p14:creationId xmlns:p14="http://schemas.microsoft.com/office/powerpoint/2010/main" val="19360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puces">
    <p:spTree>
      <p:nvGrpSpPr>
        <p:cNvPr id="1" name=""/>
        <p:cNvGrpSpPr/>
        <p:nvPr/>
      </p:nvGrpSpPr>
      <p:grpSpPr>
        <a:xfrm>
          <a:off x="0" y="0"/>
          <a:ext cx="0" cy="0"/>
          <a:chOff x="0" y="0"/>
          <a:chExt cx="0" cy="0"/>
        </a:xfrm>
      </p:grpSpPr>
      <p:sp>
        <p:nvSpPr>
          <p:cNvPr id="2" name="Titre 1"/>
          <p:cNvSpPr>
            <a:spLocks noGrp="1"/>
          </p:cNvSpPr>
          <p:nvPr>
            <p:ph type="title"/>
          </p:nvPr>
        </p:nvSpPr>
        <p:spPr>
          <a:xfrm>
            <a:off x="0" y="516047"/>
            <a:ext cx="12192000" cy="646929"/>
          </a:xfrm>
          <a:prstGeom prst="rect">
            <a:avLst/>
          </a:prstGeom>
        </p:spPr>
        <p:txBody>
          <a:bodyPr/>
          <a:lstStyle>
            <a:lvl1pPr algn="l">
              <a:defRPr lang="en-US" sz="3600" b="0" i="0" kern="1200" dirty="0">
                <a:solidFill>
                  <a:schemeClr val="tx1">
                    <a:lumMod val="65000"/>
                    <a:lumOff val="35000"/>
                  </a:schemeClr>
                </a:solidFill>
                <a:latin typeface="Open Sans Light"/>
                <a:ea typeface="+mn-ea"/>
                <a:cs typeface="Open Sans Light"/>
              </a:defRPr>
            </a:lvl1pPr>
          </a:lstStyle>
          <a:p>
            <a:r>
              <a:rPr lang="fr-FR"/>
              <a:t>Modifiez le style du titre</a:t>
            </a:r>
            <a:endParaRPr lang="en-US" dirty="0"/>
          </a:p>
        </p:txBody>
      </p:sp>
      <p:sp>
        <p:nvSpPr>
          <p:cNvPr id="6" name="Espace réservé de la date 3"/>
          <p:cNvSpPr>
            <a:spLocks noGrp="1"/>
          </p:cNvSpPr>
          <p:nvPr>
            <p:ph type="dt" sz="half" idx="2"/>
          </p:nvPr>
        </p:nvSpPr>
        <p:spPr>
          <a:xfrm>
            <a:off x="0" y="6468184"/>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fr-FR" dirty="0"/>
              <a:t>mars-15</a:t>
            </a:r>
            <a:endParaRPr lang="en-US" dirty="0"/>
          </a:p>
        </p:txBody>
      </p:sp>
      <mc:AlternateContent xmlns:mc="http://schemas.openxmlformats.org/markup-compatibility/2006" xmlns:a14="http://schemas.microsoft.com/office/drawing/2010/main">
        <mc:Choice Requires="a14">
          <p:sp>
            <p:nvSpPr>
              <p:cNvPr id="7" name="Espace réservé du pied de page 4"/>
              <p:cNvSpPr>
                <a:spLocks noGrp="1"/>
              </p:cNvSpPr>
              <p:nvPr>
                <p:ph type="ftr" sz="quarter" idx="3"/>
              </p:nvPr>
            </p:nvSpPr>
            <p:spPr>
              <a:xfrm>
                <a:off x="2743200" y="6468185"/>
                <a:ext cx="6705600" cy="365125"/>
              </a:xfrm>
              <a:prstGeom prst="rect">
                <a:avLst/>
              </a:prstGeom>
            </p:spPr>
            <p:txBody>
              <a:bodyPr vert="horz" lIns="91440" tIns="45720" rIns="91440" bIns="45720" rtlCol="0" anchor="ctr"/>
              <a:lstStyle>
                <a:lvl1pPr algn="ctr">
                  <a:defRPr sz="1200" cap="small" baseline="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14:m>
                  <m:oMath xmlns:m="http://schemas.openxmlformats.org/officeDocument/2006/math">
                    <m:r>
                      <a:rPr lang="fr-FR" i="1" smtClean="0">
                        <a:latin typeface="Cambria Math" panose="02040503050406030204" pitchFamily="18" charset="0"/>
                      </a:rPr>
                      <m:t>© </m:t>
                    </m:r>
                  </m:oMath>
                </a14:m>
                <a:r>
                  <a:rPr lang="fr-FR" dirty="0"/>
                  <a:t>Perfect Memory 2015</a:t>
                </a:r>
                <a:endParaRPr lang="en-US" dirty="0"/>
              </a:p>
            </p:txBody>
          </p:sp>
        </mc:Choice>
        <mc:Fallback xmlns="">
          <p:sp>
            <p:nvSpPr>
              <p:cNvPr id="7" name="Espace réservé du pied de page 4"/>
              <p:cNvSpPr>
                <a:spLocks noGrp="1" noRot="1" noChangeAspect="1" noMove="1" noResize="1" noEditPoints="1" noAdjustHandles="1" noChangeArrowheads="1" noChangeShapeType="1" noTextEdit="1"/>
              </p:cNvSpPr>
              <p:nvPr>
                <p:ph type="ftr" sz="quarter" idx="3"/>
              </p:nvPr>
            </p:nvSpPr>
            <p:spPr>
              <a:xfrm>
                <a:off x="2743200" y="6468185"/>
                <a:ext cx="6705600" cy="365125"/>
              </a:xfrm>
              <a:prstGeom prst="rect">
                <a:avLst/>
              </a:prstGeom>
              <a:blipFill rotWithShape="0">
                <a:blip r:embed="rId2"/>
                <a:stretch>
                  <a:fillRect b="-1667"/>
                </a:stretch>
              </a:blipFill>
            </p:spPr>
            <p:txBody>
              <a:bodyPr/>
              <a:lstStyle/>
              <a:p>
                <a:r>
                  <a:rPr lang="en-US">
                    <a:noFill/>
                  </a:rPr>
                  <a:t> </a:t>
                </a:r>
              </a:p>
            </p:txBody>
          </p:sp>
        </mc:Fallback>
      </mc:AlternateContent>
      <p:sp>
        <p:nvSpPr>
          <p:cNvPr id="8" name="Espace réservé du numéro de diapositive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06ED3DB8-7339-4246-B921-07A2CCBBB25E}" type="slidenum">
              <a:rPr lang="en-US" smtClean="0"/>
              <a:pPr/>
              <a:t>‹#›</a:t>
            </a:fld>
            <a:endParaRPr lang="en-US" dirty="0"/>
          </a:p>
        </p:txBody>
      </p:sp>
      <p:sp>
        <p:nvSpPr>
          <p:cNvPr id="4" name="Espace réservé du texte 3"/>
          <p:cNvSpPr>
            <a:spLocks noGrp="1"/>
          </p:cNvSpPr>
          <p:nvPr>
            <p:ph type="body" sz="quarter" idx="11"/>
          </p:nvPr>
        </p:nvSpPr>
        <p:spPr>
          <a:xfrm>
            <a:off x="0" y="1182026"/>
            <a:ext cx="12192000" cy="392851"/>
          </a:xfrm>
          <a:prstGeom prst="rect">
            <a:avLst/>
          </a:prstGeom>
        </p:spPr>
        <p:txBody>
          <a:bodyPr/>
          <a:lstStyle>
            <a:lvl1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1pPr>
            <a:lvl2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2pPr>
            <a:lvl3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3pPr>
            <a:lvl4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4pPr>
            <a:lvl5pPr marL="0" indent="0" algn="l" defTabSz="457200" rtl="0" eaLnBrk="1" latinLnBrk="0" hangingPunct="1">
              <a:spcBef>
                <a:spcPct val="0"/>
              </a:spcBef>
              <a:buNone/>
              <a:defRPr lang="en-US" sz="2000" b="0" i="0" kern="1200" dirty="0">
                <a:solidFill>
                  <a:srgbClr val="126A9C"/>
                </a:solidFill>
                <a:latin typeface="Open Sans Light"/>
                <a:ea typeface="+mn-ea"/>
                <a:cs typeface="Open Sans Light"/>
              </a:defRPr>
            </a:lvl5pPr>
          </a:lstStyle>
          <a:p>
            <a:pPr lvl="0"/>
            <a:r>
              <a:rPr lang="fr-FR"/>
              <a:t>Modifiez les styles du texte du masque</a:t>
            </a:r>
          </a:p>
        </p:txBody>
      </p:sp>
      <p:sp>
        <p:nvSpPr>
          <p:cNvPr id="12" name="Espace réservé du contenu 11"/>
          <p:cNvSpPr>
            <a:spLocks noGrp="1"/>
          </p:cNvSpPr>
          <p:nvPr>
            <p:ph sz="quarter" idx="12"/>
          </p:nvPr>
        </p:nvSpPr>
        <p:spPr>
          <a:xfrm>
            <a:off x="241300" y="1844505"/>
            <a:ext cx="10972800" cy="4570413"/>
          </a:xfrm>
          <a:prstGeom prst="rect">
            <a:avLst/>
          </a:prstGeom>
        </p:spPr>
        <p:txBody>
          <a:bodyPr/>
          <a:lstStyle>
            <a:lvl1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30929222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itation">
    <p:spTree>
      <p:nvGrpSpPr>
        <p:cNvPr id="1" name=""/>
        <p:cNvGrpSpPr/>
        <p:nvPr/>
      </p:nvGrpSpPr>
      <p:grpSpPr>
        <a:xfrm>
          <a:off x="0" y="0"/>
          <a:ext cx="0" cy="0"/>
          <a:chOff x="0" y="0"/>
          <a:chExt cx="0" cy="0"/>
        </a:xfrm>
      </p:grpSpPr>
      <p:sp>
        <p:nvSpPr>
          <p:cNvPr id="8" name="Espace réservé du contenu 2"/>
          <p:cNvSpPr>
            <a:spLocks noGrp="1"/>
          </p:cNvSpPr>
          <p:nvPr>
            <p:ph idx="10" hasCustomPrompt="1"/>
          </p:nvPr>
        </p:nvSpPr>
        <p:spPr>
          <a:xfrm>
            <a:off x="2662639" y="3630295"/>
            <a:ext cx="6895173" cy="745395"/>
          </a:xfrm>
          <a:prstGeom prst="rect">
            <a:avLst/>
          </a:prstGeom>
          <a:ln>
            <a:noFill/>
          </a:ln>
        </p:spPr>
        <p:txBody>
          <a:bodyPr anchor="ctr" anchorCtr="0"/>
          <a:lstStyle>
            <a:lvl1pPr marL="0" indent="0" algn="dist">
              <a:spcAft>
                <a:spcPts val="1800"/>
              </a:spcAft>
              <a:buNone/>
              <a:defRPr sz="2000" b="0" i="0">
                <a:solidFill>
                  <a:srgbClr val="126A9C"/>
                </a:solidFill>
                <a:latin typeface="Open Sans Light"/>
                <a:cs typeface="Open Sans Light"/>
              </a:defRPr>
            </a:lvl1pPr>
          </a:lstStyle>
          <a:p>
            <a:pPr lvl="0"/>
            <a:r>
              <a:rPr lang="fr-FR" dirty="0" err="1"/>
              <a:t>www.perfect-memory.com</a:t>
            </a:r>
            <a:endParaRPr lang="fr-FR" dirty="0"/>
          </a:p>
        </p:txBody>
      </p:sp>
      <p:cxnSp>
        <p:nvCxnSpPr>
          <p:cNvPr id="3" name="Connecteur droit 2"/>
          <p:cNvCxnSpPr/>
          <p:nvPr userDrawn="1"/>
        </p:nvCxnSpPr>
        <p:spPr>
          <a:xfrm>
            <a:off x="809835" y="2493687"/>
            <a:ext cx="10601472" cy="0"/>
          </a:xfrm>
          <a:prstGeom prst="line">
            <a:avLst/>
          </a:prstGeom>
          <a:ln w="9525" cmpd="sng">
            <a:solidFill>
              <a:srgbClr val="126A9C"/>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6812" y="1"/>
            <a:ext cx="12294763" cy="708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pic>
        <p:nvPicPr>
          <p:cNvPr id="7" name="Image 6" descr="LogoPM_Charte_XL_F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22390" y="446936"/>
            <a:ext cx="3347220" cy="1905647"/>
          </a:xfrm>
          <a:prstGeom prst="rect">
            <a:avLst/>
          </a:prstGeom>
        </p:spPr>
      </p:pic>
    </p:spTree>
    <p:extLst>
      <p:ext uri="{BB962C8B-B14F-4D97-AF65-F5344CB8AC3E}">
        <p14:creationId xmlns:p14="http://schemas.microsoft.com/office/powerpoint/2010/main" val="136115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itation">
    <p:spTree>
      <p:nvGrpSpPr>
        <p:cNvPr id="1" name=""/>
        <p:cNvGrpSpPr/>
        <p:nvPr/>
      </p:nvGrpSpPr>
      <p:grpSpPr>
        <a:xfrm>
          <a:off x="0" y="0"/>
          <a:ext cx="0" cy="0"/>
          <a:chOff x="0" y="0"/>
          <a:chExt cx="0" cy="0"/>
        </a:xfrm>
      </p:grpSpPr>
      <p:sp>
        <p:nvSpPr>
          <p:cNvPr id="8" name="Espace réservé du contenu 2"/>
          <p:cNvSpPr>
            <a:spLocks noGrp="1"/>
          </p:cNvSpPr>
          <p:nvPr>
            <p:ph idx="10" hasCustomPrompt="1"/>
          </p:nvPr>
        </p:nvSpPr>
        <p:spPr>
          <a:xfrm>
            <a:off x="2662639" y="3630295"/>
            <a:ext cx="6895173" cy="745395"/>
          </a:xfrm>
          <a:prstGeom prst="rect">
            <a:avLst/>
          </a:prstGeom>
          <a:ln>
            <a:noFill/>
          </a:ln>
        </p:spPr>
        <p:txBody>
          <a:bodyPr anchor="ctr" anchorCtr="0"/>
          <a:lstStyle>
            <a:lvl1pPr marL="0" indent="0" algn="dist">
              <a:spcAft>
                <a:spcPts val="1800"/>
              </a:spcAft>
              <a:buNone/>
              <a:defRPr sz="2000" b="0" i="0">
                <a:solidFill>
                  <a:srgbClr val="126A9C"/>
                </a:solidFill>
                <a:latin typeface="Open Sans Light"/>
                <a:cs typeface="Open Sans Light"/>
              </a:defRPr>
            </a:lvl1pPr>
          </a:lstStyle>
          <a:p>
            <a:pPr lvl="0"/>
            <a:r>
              <a:rPr lang="fr-FR" dirty="0" err="1"/>
              <a:t>www.perfect-memory.com</a:t>
            </a:r>
            <a:endParaRPr lang="fr-FR" dirty="0"/>
          </a:p>
        </p:txBody>
      </p:sp>
      <p:cxnSp>
        <p:nvCxnSpPr>
          <p:cNvPr id="3" name="Connecteur droit 2"/>
          <p:cNvCxnSpPr/>
          <p:nvPr userDrawn="1"/>
        </p:nvCxnSpPr>
        <p:spPr>
          <a:xfrm>
            <a:off x="809835" y="3496867"/>
            <a:ext cx="10601472" cy="0"/>
          </a:xfrm>
          <a:prstGeom prst="line">
            <a:avLst/>
          </a:prstGeom>
          <a:ln w="9525" cmpd="sng">
            <a:solidFill>
              <a:srgbClr val="126A9C"/>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6812" y="1"/>
            <a:ext cx="12294763" cy="708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b="20815"/>
          <a:stretch/>
        </p:blipFill>
        <p:spPr>
          <a:xfrm>
            <a:off x="4253907" y="354289"/>
            <a:ext cx="3684186" cy="2917333"/>
          </a:xfrm>
          <a:prstGeom prst="rect">
            <a:avLst/>
          </a:prstGeom>
        </p:spPr>
      </p:pic>
    </p:spTree>
    <p:extLst>
      <p:ext uri="{BB962C8B-B14F-4D97-AF65-F5344CB8AC3E}">
        <p14:creationId xmlns:p14="http://schemas.microsoft.com/office/powerpoint/2010/main" val="2651977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dirty="0"/>
              <a:t>mars-15</a:t>
            </a:r>
          </a:p>
        </p:txBody>
      </p:sp>
      <p:sp>
        <p:nvSpPr>
          <p:cNvPr id="5" name="Footer Placeholder 4"/>
          <p:cNvSpPr>
            <a:spLocks noGrp="1"/>
          </p:cNvSpPr>
          <p:nvPr>
            <p:ph type="ftr" sz="quarter" idx="11"/>
          </p:nvPr>
        </p:nvSpPr>
        <p:spPr/>
        <p:txBody>
          <a:bodyPr/>
          <a:lstStyle/>
          <a:p>
            <a:r>
              <a:rPr lang="en-US" dirty="0"/>
              <a:t>Data Incorporation Platform © Perfect Memory 2015</a:t>
            </a:r>
            <a:endParaRPr lang="fr-FR" dirty="0"/>
          </a:p>
        </p:txBody>
      </p:sp>
      <p:sp>
        <p:nvSpPr>
          <p:cNvPr id="6" name="Slide Number Placeholder 5"/>
          <p:cNvSpPr>
            <a:spLocks noGrp="1"/>
          </p:cNvSpPr>
          <p:nvPr>
            <p:ph type="sldNum" sz="quarter" idx="12"/>
          </p:nvPr>
        </p:nvSpPr>
        <p:spPr/>
        <p:txBody>
          <a:bodyPr/>
          <a:lstStyle/>
          <a:p>
            <a:fld id="{92F8E9A7-6D8D-47A8-B165-BD3605261082}" type="slidenum">
              <a:rPr lang="fr-FR" smtClean="0"/>
              <a:pPr/>
              <a:t>‹#›</a:t>
            </a:fld>
            <a:endParaRPr lang="fr-FR" dirty="0"/>
          </a:p>
        </p:txBody>
      </p:sp>
    </p:spTree>
    <p:extLst>
      <p:ext uri="{BB962C8B-B14F-4D97-AF65-F5344CB8AC3E}">
        <p14:creationId xmlns:p14="http://schemas.microsoft.com/office/powerpoint/2010/main" val="89109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609600" y="2312360"/>
            <a:ext cx="10972800" cy="2312802"/>
          </a:xfrm>
          <a:prstGeom prst="rect">
            <a:avLst/>
          </a:prstGeom>
          <a:ln>
            <a:noFill/>
          </a:ln>
        </p:spPr>
        <p:txBody>
          <a:bodyPr anchor="ctr" anchorCtr="0"/>
          <a:lstStyle>
            <a:lvl1pPr marL="0" indent="0" algn="ctr">
              <a:spcAft>
                <a:spcPts val="1800"/>
              </a:spcAft>
              <a:buNone/>
              <a:defRPr sz="5000" b="0" i="0">
                <a:solidFill>
                  <a:srgbClr val="126A9C"/>
                </a:solidFill>
                <a:latin typeface="Open Sans Light"/>
                <a:cs typeface="Open Sans Light"/>
              </a:defRPr>
            </a:lvl1pPr>
          </a:lstStyle>
          <a:p>
            <a:pPr lvl="0"/>
            <a:r>
              <a:rPr lang="fr-FR" dirty="0"/>
              <a:t>Texte du titre</a:t>
            </a:r>
          </a:p>
        </p:txBody>
      </p:sp>
      <p:sp>
        <p:nvSpPr>
          <p:cNvPr id="4" name="Espace réservé de la date 3"/>
          <p:cNvSpPr>
            <a:spLocks noGrp="1"/>
          </p:cNvSpPr>
          <p:nvPr>
            <p:ph type="dt" sz="half" idx="2"/>
          </p:nvPr>
        </p:nvSpPr>
        <p:spPr>
          <a:xfrm>
            <a:off x="0" y="6468184"/>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fr-FR" dirty="0"/>
              <a:t>mars-15</a:t>
            </a:r>
            <a:endParaRPr lang="en-US" dirty="0"/>
          </a:p>
        </p:txBody>
      </p:sp>
      <mc:AlternateContent xmlns:mc="http://schemas.openxmlformats.org/markup-compatibility/2006" xmlns:a14="http://schemas.microsoft.com/office/drawing/2010/main">
        <mc:Choice Requires="a14">
          <p:sp>
            <p:nvSpPr>
              <p:cNvPr id="5" name="Espace réservé du pied de page 4"/>
              <p:cNvSpPr>
                <a:spLocks noGrp="1"/>
              </p:cNvSpPr>
              <p:nvPr>
                <p:ph type="ftr" sz="quarter" idx="3"/>
              </p:nvPr>
            </p:nvSpPr>
            <p:spPr>
              <a:xfrm>
                <a:off x="2743200" y="6468185"/>
                <a:ext cx="6705600" cy="365125"/>
              </a:xfrm>
              <a:prstGeom prst="rect">
                <a:avLst/>
              </a:prstGeom>
            </p:spPr>
            <p:txBody>
              <a:bodyPr vert="horz" lIns="91440" tIns="45720" rIns="91440" bIns="45720" rtlCol="0" anchor="ctr"/>
              <a:lstStyle>
                <a:lvl1pPr algn="ctr">
                  <a:defRPr sz="1200" cap="small" baseline="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14:m>
                  <m:oMath xmlns:m="http://schemas.openxmlformats.org/officeDocument/2006/math">
                    <m:r>
                      <a:rPr lang="fr-FR" i="1" smtClean="0">
                        <a:latin typeface="Cambria Math" panose="02040503050406030204" pitchFamily="18" charset="0"/>
                      </a:rPr>
                      <m:t>© </m:t>
                    </m:r>
                  </m:oMath>
                </a14:m>
                <a:r>
                  <a:rPr lang="fr-FR" dirty="0"/>
                  <a:t>Perfect Memory 2015</a:t>
                </a:r>
                <a:endParaRPr lang="en-US" dirty="0"/>
              </a:p>
            </p:txBody>
          </p:sp>
        </mc:Choice>
        <mc:Fallback xmlns="">
          <p:sp>
            <p:nvSpPr>
              <p:cNvPr id="5" name="Espace réservé du pied de page 4"/>
              <p:cNvSpPr>
                <a:spLocks noGrp="1" noRot="1" noChangeAspect="1" noMove="1" noResize="1" noEditPoints="1" noAdjustHandles="1" noChangeArrowheads="1" noChangeShapeType="1" noTextEdit="1"/>
              </p:cNvSpPr>
              <p:nvPr>
                <p:ph type="ftr" sz="quarter" idx="3"/>
              </p:nvPr>
            </p:nvSpPr>
            <p:spPr>
              <a:xfrm>
                <a:off x="2743200" y="6468185"/>
                <a:ext cx="6705600" cy="365125"/>
              </a:xfrm>
              <a:prstGeom prst="rect">
                <a:avLst/>
              </a:prstGeom>
              <a:blipFill rotWithShape="0">
                <a:blip r:embed="rId2"/>
                <a:stretch>
                  <a:fillRect b="-1667"/>
                </a:stretch>
              </a:blipFill>
            </p:spPr>
            <p:txBody>
              <a:bodyPr/>
              <a:lstStyle/>
              <a:p>
                <a:r>
                  <a:rPr lang="en-US">
                    <a:noFill/>
                  </a:rPr>
                  <a:t> </a:t>
                </a:r>
              </a:p>
            </p:txBody>
          </p:sp>
        </mc:Fallback>
      </mc:AlternateContent>
      <p:sp>
        <p:nvSpPr>
          <p:cNvPr id="6" name="Espace réservé du numéro de diapositive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06ED3DB8-7339-4246-B921-07A2CCBBB25E}" type="slidenum">
              <a:rPr lang="en-US" smtClean="0"/>
              <a:pPr/>
              <a:t>‹#›</a:t>
            </a:fld>
            <a:endParaRPr lang="en-US" dirty="0"/>
          </a:p>
        </p:txBody>
      </p:sp>
    </p:spTree>
    <p:extLst>
      <p:ext uri="{BB962C8B-B14F-4D97-AF65-F5344CB8AC3E}">
        <p14:creationId xmlns:p14="http://schemas.microsoft.com/office/powerpoint/2010/main" val="428068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Sous TITRE">
    <p:spTree>
      <p:nvGrpSpPr>
        <p:cNvPr id="1" name=""/>
        <p:cNvGrpSpPr/>
        <p:nvPr/>
      </p:nvGrpSpPr>
      <p:grpSpPr>
        <a:xfrm>
          <a:off x="0" y="0"/>
          <a:ext cx="0" cy="0"/>
          <a:chOff x="0" y="0"/>
          <a:chExt cx="0" cy="0"/>
        </a:xfrm>
      </p:grpSpPr>
      <p:sp>
        <p:nvSpPr>
          <p:cNvPr id="7" name="Espace réservé du contenu 2"/>
          <p:cNvSpPr>
            <a:spLocks noGrp="1"/>
          </p:cNvSpPr>
          <p:nvPr>
            <p:ph idx="1" hasCustomPrompt="1"/>
          </p:nvPr>
        </p:nvSpPr>
        <p:spPr>
          <a:xfrm>
            <a:off x="609600" y="2033695"/>
            <a:ext cx="10972800" cy="1601197"/>
          </a:xfrm>
          <a:prstGeom prst="rect">
            <a:avLst/>
          </a:prstGeom>
          <a:ln>
            <a:noFill/>
          </a:ln>
        </p:spPr>
        <p:txBody>
          <a:bodyPr anchor="ctr" anchorCtr="0"/>
          <a:lstStyle>
            <a:lvl1pPr marL="0" indent="0" algn="ctr">
              <a:spcAft>
                <a:spcPts val="1800"/>
              </a:spcAft>
              <a:buNone/>
              <a:defRPr sz="5000" b="0" i="0">
                <a:solidFill>
                  <a:srgbClr val="126A9C"/>
                </a:solidFill>
                <a:latin typeface="Open Sans Light"/>
                <a:cs typeface="Open Sans Light"/>
              </a:defRPr>
            </a:lvl1pPr>
          </a:lstStyle>
          <a:p>
            <a:pPr lvl="0"/>
            <a:r>
              <a:rPr lang="fr-FR" dirty="0"/>
              <a:t>Texte du titre</a:t>
            </a:r>
          </a:p>
        </p:txBody>
      </p:sp>
      <p:sp>
        <p:nvSpPr>
          <p:cNvPr id="8" name="Espace réservé du contenu 2"/>
          <p:cNvSpPr>
            <a:spLocks noGrp="1"/>
          </p:cNvSpPr>
          <p:nvPr>
            <p:ph idx="10" hasCustomPrompt="1"/>
          </p:nvPr>
        </p:nvSpPr>
        <p:spPr>
          <a:xfrm>
            <a:off x="609600" y="3644093"/>
            <a:ext cx="10972800" cy="1225482"/>
          </a:xfrm>
          <a:prstGeom prst="rect">
            <a:avLst/>
          </a:prstGeom>
          <a:ln>
            <a:noFill/>
          </a:ln>
        </p:spPr>
        <p:txBody>
          <a:bodyPr anchor="t" anchorCtr="0"/>
          <a:lstStyle>
            <a:lvl1pPr marL="0" indent="0" algn="ctr">
              <a:spcAft>
                <a:spcPts val="1800"/>
              </a:spcAft>
              <a:buNone/>
              <a:defRPr sz="3400" b="0" i="0">
                <a:solidFill>
                  <a:srgbClr val="787878"/>
                </a:solidFill>
                <a:latin typeface="Open Sans Light"/>
                <a:cs typeface="Open Sans Light"/>
              </a:defRPr>
            </a:lvl1pPr>
          </a:lstStyle>
          <a:p>
            <a:pPr lvl="0"/>
            <a:r>
              <a:rPr lang="fr-FR" dirty="0"/>
              <a:t>Texte du sous-titre</a:t>
            </a:r>
          </a:p>
        </p:txBody>
      </p:sp>
    </p:spTree>
    <p:extLst>
      <p:ext uri="{BB962C8B-B14F-4D97-AF65-F5344CB8AC3E}">
        <p14:creationId xmlns:p14="http://schemas.microsoft.com/office/powerpoint/2010/main" val="68649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 Horizontale - Texte Bas">
    <p:spTree>
      <p:nvGrpSpPr>
        <p:cNvPr id="1" name=""/>
        <p:cNvGrpSpPr/>
        <p:nvPr/>
      </p:nvGrpSpPr>
      <p:grpSpPr>
        <a:xfrm>
          <a:off x="0" y="0"/>
          <a:ext cx="0" cy="0"/>
          <a:chOff x="0" y="0"/>
          <a:chExt cx="0" cy="0"/>
        </a:xfrm>
      </p:grpSpPr>
      <p:sp>
        <p:nvSpPr>
          <p:cNvPr id="9" name="Espace réservé du contenu 2"/>
          <p:cNvSpPr>
            <a:spLocks noGrp="1"/>
          </p:cNvSpPr>
          <p:nvPr>
            <p:ph idx="1" hasCustomPrompt="1"/>
          </p:nvPr>
        </p:nvSpPr>
        <p:spPr>
          <a:xfrm>
            <a:off x="609600" y="4628747"/>
            <a:ext cx="10972800" cy="828196"/>
          </a:xfrm>
          <a:prstGeom prst="rect">
            <a:avLst/>
          </a:prstGeom>
          <a:ln>
            <a:noFill/>
          </a:ln>
        </p:spPr>
        <p:txBody>
          <a:bodyPr anchor="ctr" anchorCtr="0"/>
          <a:lstStyle>
            <a:lvl1pPr marL="0" indent="0" algn="ctr">
              <a:spcAft>
                <a:spcPts val="1800"/>
              </a:spcAft>
              <a:buNone/>
              <a:defRPr sz="3400" b="0" i="0">
                <a:solidFill>
                  <a:srgbClr val="787878"/>
                </a:solidFill>
                <a:latin typeface="Open Sans Light"/>
                <a:cs typeface="Open Sans Light"/>
              </a:defRPr>
            </a:lvl1pPr>
          </a:lstStyle>
          <a:p>
            <a:pPr lvl="0"/>
            <a:r>
              <a:rPr lang="fr-FR" dirty="0"/>
              <a:t>Texte du titre</a:t>
            </a:r>
          </a:p>
        </p:txBody>
      </p:sp>
      <p:sp>
        <p:nvSpPr>
          <p:cNvPr id="10" name="Espace réservé du contenu 2"/>
          <p:cNvSpPr>
            <a:spLocks noGrp="1"/>
          </p:cNvSpPr>
          <p:nvPr>
            <p:ph idx="10" hasCustomPrompt="1"/>
          </p:nvPr>
        </p:nvSpPr>
        <p:spPr>
          <a:xfrm>
            <a:off x="609600" y="5466146"/>
            <a:ext cx="10972800" cy="1225483"/>
          </a:xfrm>
          <a:prstGeom prst="rect">
            <a:avLst/>
          </a:prstGeom>
          <a:ln>
            <a:noFill/>
          </a:ln>
        </p:spPr>
        <p:txBody>
          <a:bodyPr anchor="t" anchorCtr="0"/>
          <a:lstStyle>
            <a:lvl1pPr marL="0" indent="0" algn="ctr">
              <a:spcAft>
                <a:spcPts val="1800"/>
              </a:spcAft>
              <a:buNone/>
              <a:defRPr sz="2800" b="0" i="0">
                <a:solidFill>
                  <a:srgbClr val="126A9C"/>
                </a:solidFill>
                <a:latin typeface="Open Sans Light"/>
                <a:cs typeface="Open Sans Light"/>
              </a:defRPr>
            </a:lvl1pPr>
          </a:lstStyle>
          <a:p>
            <a:pPr lvl="0"/>
            <a:r>
              <a:rPr lang="fr-FR" dirty="0"/>
              <a:t>description</a:t>
            </a:r>
          </a:p>
        </p:txBody>
      </p:sp>
      <p:sp>
        <p:nvSpPr>
          <p:cNvPr id="12" name="Espace réservé pour une image  11"/>
          <p:cNvSpPr>
            <a:spLocks noGrp="1"/>
          </p:cNvSpPr>
          <p:nvPr>
            <p:ph type="pic" sz="quarter" idx="11"/>
          </p:nvPr>
        </p:nvSpPr>
        <p:spPr>
          <a:xfrm>
            <a:off x="0" y="524531"/>
            <a:ext cx="12192000" cy="4002724"/>
          </a:xfrm>
          <a:prstGeom prst="rect">
            <a:avLst/>
          </a:prstGeom>
        </p:spPr>
        <p:txBody>
          <a:bodyPr vert="horz"/>
          <a:lstStyle/>
          <a:p>
            <a:r>
              <a:rPr lang="fr-FR" dirty="0"/>
              <a:t>Cliquez sur l'icône pour ajouter une image</a:t>
            </a:r>
          </a:p>
        </p:txBody>
      </p:sp>
    </p:spTree>
    <p:extLst>
      <p:ext uri="{BB962C8B-B14F-4D97-AF65-F5344CB8AC3E}">
        <p14:creationId xmlns:p14="http://schemas.microsoft.com/office/powerpoint/2010/main" val="18219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Horizontale   - Texte Haut">
    <p:spTree>
      <p:nvGrpSpPr>
        <p:cNvPr id="1" name=""/>
        <p:cNvGrpSpPr/>
        <p:nvPr/>
      </p:nvGrpSpPr>
      <p:grpSpPr>
        <a:xfrm>
          <a:off x="0" y="0"/>
          <a:ext cx="0" cy="0"/>
          <a:chOff x="0" y="0"/>
          <a:chExt cx="0" cy="0"/>
        </a:xfrm>
      </p:grpSpPr>
      <p:sp>
        <p:nvSpPr>
          <p:cNvPr id="12" name="Espace réservé pour une image  11"/>
          <p:cNvSpPr>
            <a:spLocks noGrp="1"/>
          </p:cNvSpPr>
          <p:nvPr>
            <p:ph type="pic" sz="quarter" idx="11"/>
          </p:nvPr>
        </p:nvSpPr>
        <p:spPr>
          <a:xfrm>
            <a:off x="0" y="2855009"/>
            <a:ext cx="12192000" cy="4002724"/>
          </a:xfrm>
          <a:prstGeom prst="rect">
            <a:avLst/>
          </a:prstGeom>
        </p:spPr>
        <p:txBody>
          <a:bodyPr vert="horz"/>
          <a:lstStyle/>
          <a:p>
            <a:r>
              <a:rPr lang="fr-FR" dirty="0"/>
              <a:t>Cliquez sur l'icône pour ajouter une image</a:t>
            </a:r>
          </a:p>
        </p:txBody>
      </p:sp>
      <p:sp>
        <p:nvSpPr>
          <p:cNvPr id="10" name="Espace réservé du contenu 2"/>
          <p:cNvSpPr>
            <a:spLocks noGrp="1"/>
          </p:cNvSpPr>
          <p:nvPr>
            <p:ph idx="1" hasCustomPrompt="1"/>
          </p:nvPr>
        </p:nvSpPr>
        <p:spPr>
          <a:xfrm>
            <a:off x="609600" y="976158"/>
            <a:ext cx="10972800" cy="828196"/>
          </a:xfrm>
          <a:prstGeom prst="rect">
            <a:avLst/>
          </a:prstGeom>
          <a:ln>
            <a:noFill/>
          </a:ln>
        </p:spPr>
        <p:txBody>
          <a:bodyPr anchor="ctr" anchorCtr="0"/>
          <a:lstStyle>
            <a:lvl1pPr marL="0" indent="0" algn="ctr">
              <a:spcAft>
                <a:spcPts val="1800"/>
              </a:spcAft>
              <a:buNone/>
              <a:defRPr sz="3400" b="0" i="0">
                <a:solidFill>
                  <a:srgbClr val="787878"/>
                </a:solidFill>
                <a:latin typeface="Open Sans Light"/>
                <a:cs typeface="Open Sans Light"/>
              </a:defRPr>
            </a:lvl1pPr>
          </a:lstStyle>
          <a:p>
            <a:pPr lvl="0"/>
            <a:r>
              <a:rPr lang="fr-FR" dirty="0"/>
              <a:t>Texte du titre</a:t>
            </a:r>
          </a:p>
        </p:txBody>
      </p:sp>
      <p:sp>
        <p:nvSpPr>
          <p:cNvPr id="11" name="Espace réservé du contenu 2"/>
          <p:cNvSpPr>
            <a:spLocks noGrp="1"/>
          </p:cNvSpPr>
          <p:nvPr>
            <p:ph idx="10" hasCustomPrompt="1"/>
          </p:nvPr>
        </p:nvSpPr>
        <p:spPr>
          <a:xfrm>
            <a:off x="609600" y="1813557"/>
            <a:ext cx="10972800" cy="956331"/>
          </a:xfrm>
          <a:prstGeom prst="rect">
            <a:avLst/>
          </a:prstGeom>
          <a:ln>
            <a:noFill/>
          </a:ln>
        </p:spPr>
        <p:txBody>
          <a:bodyPr anchor="t" anchorCtr="0"/>
          <a:lstStyle>
            <a:lvl1pPr marL="0" indent="0" algn="ctr">
              <a:spcAft>
                <a:spcPts val="1800"/>
              </a:spcAft>
              <a:buNone/>
              <a:defRPr sz="2800" b="0" i="0">
                <a:solidFill>
                  <a:srgbClr val="126A9C"/>
                </a:solidFill>
                <a:latin typeface="Open Sans Light"/>
                <a:cs typeface="Open Sans Light"/>
              </a:defRPr>
            </a:lvl1pPr>
          </a:lstStyle>
          <a:p>
            <a:pPr lvl="0"/>
            <a:r>
              <a:rPr lang="fr-FR" dirty="0"/>
              <a:t>description</a:t>
            </a:r>
          </a:p>
        </p:txBody>
      </p:sp>
    </p:spTree>
    <p:extLst>
      <p:ext uri="{BB962C8B-B14F-4D97-AF65-F5344CB8AC3E}">
        <p14:creationId xmlns:p14="http://schemas.microsoft.com/office/powerpoint/2010/main" val="39715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Verticale - texte Gauche">
    <p:spTree>
      <p:nvGrpSpPr>
        <p:cNvPr id="1" name=""/>
        <p:cNvGrpSpPr/>
        <p:nvPr/>
      </p:nvGrpSpPr>
      <p:grpSpPr>
        <a:xfrm>
          <a:off x="0" y="0"/>
          <a:ext cx="0" cy="0"/>
          <a:chOff x="0" y="0"/>
          <a:chExt cx="0" cy="0"/>
        </a:xfrm>
      </p:grpSpPr>
      <p:sp>
        <p:nvSpPr>
          <p:cNvPr id="7" name="Espace réservé pour une image  11"/>
          <p:cNvSpPr>
            <a:spLocks noGrp="1"/>
          </p:cNvSpPr>
          <p:nvPr>
            <p:ph type="pic" sz="quarter" idx="11"/>
          </p:nvPr>
        </p:nvSpPr>
        <p:spPr>
          <a:xfrm>
            <a:off x="0" y="524531"/>
            <a:ext cx="5852896" cy="6333203"/>
          </a:xfrm>
          <a:prstGeom prst="rect">
            <a:avLst/>
          </a:prstGeom>
        </p:spPr>
        <p:txBody>
          <a:bodyPr vert="horz"/>
          <a:lstStyle/>
          <a:p>
            <a:r>
              <a:rPr lang="fr-FR" dirty="0"/>
              <a:t>Cliquez sur l'icône pour ajouter une image</a:t>
            </a:r>
          </a:p>
        </p:txBody>
      </p:sp>
      <p:sp>
        <p:nvSpPr>
          <p:cNvPr id="8" name="Espace réservé du contenu 2"/>
          <p:cNvSpPr>
            <a:spLocks noGrp="1"/>
          </p:cNvSpPr>
          <p:nvPr>
            <p:ph idx="1" hasCustomPrompt="1"/>
          </p:nvPr>
        </p:nvSpPr>
        <p:spPr>
          <a:xfrm>
            <a:off x="6073760" y="968190"/>
            <a:ext cx="5742464" cy="836165"/>
          </a:xfrm>
          <a:prstGeom prst="rect">
            <a:avLst/>
          </a:prstGeom>
          <a:ln>
            <a:noFill/>
          </a:ln>
        </p:spPr>
        <p:txBody>
          <a:bodyPr anchor="ctr" anchorCtr="0"/>
          <a:lstStyle>
            <a:lvl1pPr marL="0" indent="0" algn="ctr">
              <a:spcAft>
                <a:spcPts val="1800"/>
              </a:spcAft>
              <a:buNone/>
              <a:defRPr sz="3400" b="0" i="0">
                <a:solidFill>
                  <a:srgbClr val="787878"/>
                </a:solidFill>
                <a:latin typeface="Open Sans Light"/>
                <a:cs typeface="Open Sans Light"/>
              </a:defRPr>
            </a:lvl1pPr>
          </a:lstStyle>
          <a:p>
            <a:pPr lvl="0"/>
            <a:r>
              <a:rPr lang="fr-FR" dirty="0"/>
              <a:t>Texte du titre</a:t>
            </a:r>
          </a:p>
        </p:txBody>
      </p:sp>
      <p:sp>
        <p:nvSpPr>
          <p:cNvPr id="9" name="Espace réservé du contenu 2"/>
          <p:cNvSpPr>
            <a:spLocks noGrp="1"/>
          </p:cNvSpPr>
          <p:nvPr>
            <p:ph idx="10" hasCustomPrompt="1"/>
          </p:nvPr>
        </p:nvSpPr>
        <p:spPr>
          <a:xfrm>
            <a:off x="6073760" y="1804354"/>
            <a:ext cx="5742464" cy="4674052"/>
          </a:xfrm>
          <a:prstGeom prst="rect">
            <a:avLst/>
          </a:prstGeom>
          <a:ln>
            <a:noFill/>
          </a:ln>
        </p:spPr>
        <p:txBody>
          <a:bodyPr anchor="t" anchorCtr="0"/>
          <a:lstStyle>
            <a:lvl1pPr marL="0" indent="0" algn="ctr">
              <a:spcAft>
                <a:spcPts val="1800"/>
              </a:spcAft>
              <a:buNone/>
              <a:defRPr sz="2800" b="0" i="0">
                <a:solidFill>
                  <a:srgbClr val="126A9C"/>
                </a:solidFill>
                <a:latin typeface="Open Sans Light"/>
                <a:cs typeface="Open Sans Light"/>
              </a:defRPr>
            </a:lvl1pPr>
          </a:lstStyle>
          <a:p>
            <a:pPr lvl="0"/>
            <a:r>
              <a:rPr lang="fr-FR" dirty="0"/>
              <a:t>description</a:t>
            </a:r>
          </a:p>
        </p:txBody>
      </p:sp>
    </p:spTree>
    <p:extLst>
      <p:ext uri="{BB962C8B-B14F-4D97-AF65-F5344CB8AC3E}">
        <p14:creationId xmlns:p14="http://schemas.microsoft.com/office/powerpoint/2010/main" val="31574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 Verticale - texte Droite">
    <p:spTree>
      <p:nvGrpSpPr>
        <p:cNvPr id="1" name=""/>
        <p:cNvGrpSpPr/>
        <p:nvPr/>
      </p:nvGrpSpPr>
      <p:grpSpPr>
        <a:xfrm>
          <a:off x="0" y="0"/>
          <a:ext cx="0" cy="0"/>
          <a:chOff x="0" y="0"/>
          <a:chExt cx="0" cy="0"/>
        </a:xfrm>
      </p:grpSpPr>
      <p:sp>
        <p:nvSpPr>
          <p:cNvPr id="5" name="Espace réservé pour une image  11"/>
          <p:cNvSpPr>
            <a:spLocks noGrp="1"/>
          </p:cNvSpPr>
          <p:nvPr>
            <p:ph type="pic" sz="quarter" idx="11"/>
          </p:nvPr>
        </p:nvSpPr>
        <p:spPr>
          <a:xfrm>
            <a:off x="6339104" y="524531"/>
            <a:ext cx="5852896" cy="6333203"/>
          </a:xfrm>
          <a:prstGeom prst="rect">
            <a:avLst/>
          </a:prstGeom>
        </p:spPr>
        <p:txBody>
          <a:bodyPr vert="horz"/>
          <a:lstStyle/>
          <a:p>
            <a:r>
              <a:rPr lang="fr-FR" dirty="0"/>
              <a:t>Cliquez sur l'icône pour ajouter une image</a:t>
            </a:r>
          </a:p>
        </p:txBody>
      </p:sp>
      <p:sp>
        <p:nvSpPr>
          <p:cNvPr id="6" name="Espace réservé du contenu 2"/>
          <p:cNvSpPr>
            <a:spLocks noGrp="1"/>
          </p:cNvSpPr>
          <p:nvPr>
            <p:ph idx="1" hasCustomPrompt="1"/>
          </p:nvPr>
        </p:nvSpPr>
        <p:spPr>
          <a:xfrm>
            <a:off x="331296" y="968190"/>
            <a:ext cx="5742464" cy="836165"/>
          </a:xfrm>
          <a:prstGeom prst="rect">
            <a:avLst/>
          </a:prstGeom>
          <a:ln>
            <a:noFill/>
          </a:ln>
        </p:spPr>
        <p:txBody>
          <a:bodyPr anchor="ctr" anchorCtr="0"/>
          <a:lstStyle>
            <a:lvl1pPr marL="0" indent="0" algn="ctr">
              <a:spcAft>
                <a:spcPts val="1800"/>
              </a:spcAft>
              <a:buNone/>
              <a:defRPr sz="3400" b="0" i="0">
                <a:solidFill>
                  <a:srgbClr val="787878"/>
                </a:solidFill>
                <a:latin typeface="Open Sans Light"/>
                <a:cs typeface="Open Sans Light"/>
              </a:defRPr>
            </a:lvl1pPr>
          </a:lstStyle>
          <a:p>
            <a:pPr lvl="0"/>
            <a:r>
              <a:rPr lang="fr-FR" dirty="0"/>
              <a:t>Texte du titre</a:t>
            </a:r>
          </a:p>
        </p:txBody>
      </p:sp>
      <p:sp>
        <p:nvSpPr>
          <p:cNvPr id="7" name="Espace réservé du contenu 2"/>
          <p:cNvSpPr>
            <a:spLocks noGrp="1"/>
          </p:cNvSpPr>
          <p:nvPr>
            <p:ph idx="10" hasCustomPrompt="1"/>
          </p:nvPr>
        </p:nvSpPr>
        <p:spPr>
          <a:xfrm>
            <a:off x="331296" y="1804354"/>
            <a:ext cx="5742464" cy="4674052"/>
          </a:xfrm>
          <a:prstGeom prst="rect">
            <a:avLst/>
          </a:prstGeom>
          <a:ln>
            <a:noFill/>
          </a:ln>
        </p:spPr>
        <p:txBody>
          <a:bodyPr anchor="t" anchorCtr="0"/>
          <a:lstStyle>
            <a:lvl1pPr marL="0" indent="0" algn="ctr">
              <a:spcAft>
                <a:spcPts val="1800"/>
              </a:spcAft>
              <a:buNone/>
              <a:defRPr sz="2800" b="0" i="0">
                <a:solidFill>
                  <a:srgbClr val="126A9C"/>
                </a:solidFill>
                <a:latin typeface="Open Sans Light"/>
                <a:cs typeface="Open Sans Light"/>
              </a:defRPr>
            </a:lvl1pPr>
          </a:lstStyle>
          <a:p>
            <a:pPr lvl="0"/>
            <a:r>
              <a:rPr lang="fr-FR" dirty="0"/>
              <a:t>description</a:t>
            </a:r>
          </a:p>
        </p:txBody>
      </p:sp>
    </p:spTree>
    <p:extLst>
      <p:ext uri="{BB962C8B-B14F-4D97-AF65-F5344CB8AC3E}">
        <p14:creationId xmlns:p14="http://schemas.microsoft.com/office/powerpoint/2010/main" val="77436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8" name="Espace réservé du contenu 2"/>
          <p:cNvSpPr>
            <a:spLocks noGrp="1"/>
          </p:cNvSpPr>
          <p:nvPr>
            <p:ph idx="1" hasCustomPrompt="1"/>
          </p:nvPr>
        </p:nvSpPr>
        <p:spPr>
          <a:xfrm>
            <a:off x="609600" y="690162"/>
            <a:ext cx="10972800" cy="1601197"/>
          </a:xfrm>
          <a:prstGeom prst="rect">
            <a:avLst/>
          </a:prstGeom>
          <a:ln>
            <a:noFill/>
          </a:ln>
        </p:spPr>
        <p:txBody>
          <a:bodyPr anchor="ctr" anchorCtr="0"/>
          <a:lstStyle>
            <a:lvl1pPr marL="0" indent="0" algn="ctr">
              <a:spcAft>
                <a:spcPts val="1800"/>
              </a:spcAft>
              <a:buNone/>
              <a:defRPr sz="4400" b="0" i="0">
                <a:solidFill>
                  <a:srgbClr val="126A9C"/>
                </a:solidFill>
                <a:latin typeface="Open Sans Light"/>
                <a:cs typeface="Open Sans Light"/>
              </a:defRPr>
            </a:lvl1pPr>
          </a:lstStyle>
          <a:p>
            <a:pPr lvl="0"/>
            <a:r>
              <a:rPr lang="fr-FR" dirty="0"/>
              <a:t>Texte du titre</a:t>
            </a:r>
          </a:p>
        </p:txBody>
      </p:sp>
      <p:sp>
        <p:nvSpPr>
          <p:cNvPr id="9" name="Espace réservé du contenu 2"/>
          <p:cNvSpPr>
            <a:spLocks noGrp="1"/>
          </p:cNvSpPr>
          <p:nvPr>
            <p:ph idx="10" hasCustomPrompt="1"/>
          </p:nvPr>
        </p:nvSpPr>
        <p:spPr>
          <a:xfrm>
            <a:off x="609600" y="2291358"/>
            <a:ext cx="10972800" cy="4187048"/>
          </a:xfrm>
          <a:prstGeom prst="rect">
            <a:avLst/>
          </a:prstGeom>
          <a:ln>
            <a:noFill/>
          </a:ln>
        </p:spPr>
        <p:txBody>
          <a:bodyPr anchor="t" anchorCtr="0"/>
          <a:lstStyle>
            <a:lvl1pPr marL="0" indent="0" algn="l">
              <a:spcAft>
                <a:spcPts val="1800"/>
              </a:spcAft>
              <a:buFont typeface="Arial"/>
              <a:buNone/>
              <a:defRPr sz="2800" b="0" i="0" baseline="0">
                <a:solidFill>
                  <a:srgbClr val="787878"/>
                </a:solidFill>
                <a:latin typeface="Open Sans Light"/>
                <a:cs typeface="Open Sans Light"/>
              </a:defRPr>
            </a:lvl1pPr>
          </a:lstStyle>
          <a:p>
            <a:pPr lvl="0"/>
            <a:r>
              <a:rPr lang="fr-FR" dirty="0"/>
              <a:t>Liste à puces</a:t>
            </a:r>
          </a:p>
        </p:txBody>
      </p:sp>
    </p:spTree>
    <p:extLst>
      <p:ext uri="{BB962C8B-B14F-4D97-AF65-F5344CB8AC3E}">
        <p14:creationId xmlns:p14="http://schemas.microsoft.com/office/powerpoint/2010/main" val="28797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4"/>
          <a:stretch>
            <a:fillRect/>
          </a:stretch>
        </p:blipFill>
        <p:spPr>
          <a:xfrm>
            <a:off x="0" y="1"/>
            <a:ext cx="12216541" cy="571551"/>
          </a:xfrm>
          <a:prstGeom prst="rect">
            <a:avLst/>
          </a:prstGeom>
        </p:spPr>
      </p:pic>
      <p:pic>
        <p:nvPicPr>
          <p:cNvPr id="3" name="Image 2"/>
          <p:cNvPicPr>
            <a:picLocks noChangeAspect="1"/>
          </p:cNvPicPr>
          <p:nvPr userDrawn="1"/>
        </p:nvPicPr>
        <p:blipFill>
          <a:blip r:embed="rId24"/>
          <a:stretch>
            <a:fillRect/>
          </a:stretch>
        </p:blipFill>
        <p:spPr>
          <a:xfrm>
            <a:off x="1514797" y="0"/>
            <a:ext cx="9162406" cy="571551"/>
          </a:xfrm>
          <a:prstGeom prst="rect">
            <a:avLst/>
          </a:prstGeom>
        </p:spPr>
      </p:pic>
    </p:spTree>
    <p:extLst>
      <p:ext uri="{BB962C8B-B14F-4D97-AF65-F5344CB8AC3E}">
        <p14:creationId xmlns:p14="http://schemas.microsoft.com/office/powerpoint/2010/main" val="266246455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1" r:id="rId14"/>
    <p:sldLayoutId id="2147483663" r:id="rId15"/>
    <p:sldLayoutId id="2147483664" r:id="rId16"/>
    <p:sldLayoutId id="2147483665" r:id="rId17"/>
    <p:sldLayoutId id="2147483666" r:id="rId18"/>
    <p:sldLayoutId id="2147483667" r:id="rId19"/>
    <p:sldLayoutId id="2147483670" r:id="rId20"/>
    <p:sldLayoutId id="2147483668" r:id="rId21"/>
    <p:sldLayoutId id="2147483671"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8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Ontologies</a:t>
            </a:r>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05" y="1310672"/>
            <a:ext cx="8967883" cy="5372100"/>
          </a:xfrm>
          <a:prstGeom prst="rect">
            <a:avLst/>
          </a:prstGeom>
        </p:spPr>
      </p:pic>
      <p:sp>
        <p:nvSpPr>
          <p:cNvPr id="4" name="Espace réservé du texte 3"/>
          <p:cNvSpPr>
            <a:spLocks noGrp="1"/>
          </p:cNvSpPr>
          <p:nvPr>
            <p:ph type="body" sz="quarter" idx="11"/>
          </p:nvPr>
        </p:nvSpPr>
        <p:spPr>
          <a:xfrm>
            <a:off x="0" y="1182026"/>
            <a:ext cx="12192000" cy="392851"/>
          </a:xfrm>
        </p:spPr>
        <p:txBody>
          <a:bodyPr/>
          <a:lstStyle/>
          <a:p>
            <a:r>
              <a:rPr lang="en-US" dirty="0" err="1"/>
              <a:t>Spécialisations</a:t>
            </a:r>
            <a:endParaRPr lang="en-US" dirty="0"/>
          </a:p>
        </p:txBody>
      </p:sp>
      <p:sp>
        <p:nvSpPr>
          <p:cNvPr id="6" name="Espace réservé du contenu 4"/>
          <p:cNvSpPr>
            <a:spLocks noGrp="1"/>
          </p:cNvSpPr>
          <p:nvPr>
            <p:ph sz="quarter" idx="12"/>
          </p:nvPr>
        </p:nvSpPr>
        <p:spPr>
          <a:xfrm>
            <a:off x="241300" y="1844505"/>
            <a:ext cx="10972800" cy="4570413"/>
          </a:xfrm>
        </p:spPr>
        <p:txBody>
          <a:bodyPr/>
          <a:lstStyle/>
          <a:p>
            <a:pPr>
              <a:spcBef>
                <a:spcPts val="1200"/>
              </a:spcBef>
              <a:buFont typeface="Wingdings" panose="05000000000000000000" pitchFamily="2" charset="2"/>
              <a:buChar char="§"/>
            </a:pPr>
            <a:endParaRPr lang="fr-FR" sz="1600" dirty="0"/>
          </a:p>
        </p:txBody>
      </p:sp>
      <p:sp>
        <p:nvSpPr>
          <p:cNvPr id="7"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10</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9215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11</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contenu 1"/>
          <p:cNvSpPr>
            <a:spLocks noGrp="1"/>
          </p:cNvSpPr>
          <p:nvPr>
            <p:ph idx="1"/>
          </p:nvPr>
        </p:nvSpPr>
        <p:spPr>
          <a:xfrm>
            <a:off x="609600" y="2033695"/>
            <a:ext cx="10972800" cy="1601197"/>
          </a:xfrm>
        </p:spPr>
        <p:txBody>
          <a:bodyPr/>
          <a:lstStyle/>
          <a:p>
            <a:r>
              <a:rPr lang="fr-FR" dirty="0"/>
              <a:t>Workflows</a:t>
            </a:r>
          </a:p>
        </p:txBody>
      </p:sp>
      <p:sp>
        <p:nvSpPr>
          <p:cNvPr id="3" name="Espace réservé du contenu 2"/>
          <p:cNvSpPr>
            <a:spLocks noGrp="1"/>
          </p:cNvSpPr>
          <p:nvPr>
            <p:ph idx="10"/>
          </p:nvPr>
        </p:nvSpPr>
        <p:spPr/>
        <p:txBody>
          <a:bodyPr/>
          <a:lstStyle/>
          <a:p>
            <a:r>
              <a:rPr lang="fr-FR" dirty="0"/>
              <a:t>De la modélisation au déploiement</a:t>
            </a:r>
          </a:p>
        </p:txBody>
      </p:sp>
    </p:spTree>
    <p:extLst>
      <p:ext uri="{BB962C8B-B14F-4D97-AF65-F5344CB8AC3E}">
        <p14:creationId xmlns:p14="http://schemas.microsoft.com/office/powerpoint/2010/main" val="1537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Rôles</a:t>
            </a:r>
            <a:endParaRPr lang="en-US" dirty="0"/>
          </a:p>
        </p:txBody>
      </p:sp>
      <p:sp>
        <p:nvSpPr>
          <p:cNvPr id="4" name="Espace réservé du texte 3"/>
          <p:cNvSpPr>
            <a:spLocks noGrp="1"/>
          </p:cNvSpPr>
          <p:nvPr>
            <p:ph type="body" sz="quarter" idx="11"/>
          </p:nvPr>
        </p:nvSpPr>
        <p:spPr/>
        <p:txBody>
          <a:bodyPr/>
          <a:lstStyle/>
          <a:p>
            <a:r>
              <a:rPr lang="fr-FR" dirty="0"/>
              <a:t>5 rôles clés</a:t>
            </a:r>
            <a:endParaRPr lang="en-US" dirty="0"/>
          </a:p>
        </p:txBody>
      </p:sp>
      <p:sp>
        <p:nvSpPr>
          <p:cNvPr id="6"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12</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p:cNvPicPr>
            <a:picLocks noChangeAspect="1"/>
          </p:cNvPicPr>
          <p:nvPr/>
        </p:nvPicPr>
        <p:blipFill>
          <a:blip r:embed="rId3"/>
          <a:stretch>
            <a:fillRect/>
          </a:stretch>
        </p:blipFill>
        <p:spPr>
          <a:xfrm>
            <a:off x="932794" y="2115235"/>
            <a:ext cx="1572936" cy="1506740"/>
          </a:xfrm>
          <a:prstGeom prst="rect">
            <a:avLst/>
          </a:prstGeom>
        </p:spPr>
      </p:pic>
      <p:pic>
        <p:nvPicPr>
          <p:cNvPr id="9" name="Picture 8"/>
          <p:cNvPicPr>
            <a:picLocks noChangeAspect="1"/>
          </p:cNvPicPr>
          <p:nvPr/>
        </p:nvPicPr>
        <p:blipFill>
          <a:blip r:embed="rId4"/>
          <a:stretch>
            <a:fillRect/>
          </a:stretch>
        </p:blipFill>
        <p:spPr>
          <a:xfrm>
            <a:off x="3186150" y="4084082"/>
            <a:ext cx="1572936" cy="1572936"/>
          </a:xfrm>
          <a:prstGeom prst="rect">
            <a:avLst/>
          </a:prstGeom>
        </p:spPr>
      </p:pic>
      <p:pic>
        <p:nvPicPr>
          <p:cNvPr id="10" name="Picture 9"/>
          <p:cNvPicPr>
            <a:picLocks noChangeAspect="1"/>
          </p:cNvPicPr>
          <p:nvPr/>
        </p:nvPicPr>
        <p:blipFill>
          <a:blip r:embed="rId5"/>
          <a:stretch>
            <a:fillRect/>
          </a:stretch>
        </p:blipFill>
        <p:spPr>
          <a:xfrm>
            <a:off x="8344553" y="4084082"/>
            <a:ext cx="1421631" cy="1572936"/>
          </a:xfrm>
          <a:prstGeom prst="rect">
            <a:avLst/>
          </a:prstGeom>
        </p:spPr>
      </p:pic>
      <p:pic>
        <p:nvPicPr>
          <p:cNvPr id="11" name="Picture 10"/>
          <p:cNvPicPr>
            <a:picLocks noChangeAspect="1"/>
          </p:cNvPicPr>
          <p:nvPr/>
        </p:nvPicPr>
        <p:blipFill>
          <a:blip r:embed="rId6"/>
          <a:stretch>
            <a:fillRect/>
          </a:stretch>
        </p:blipFill>
        <p:spPr>
          <a:xfrm>
            <a:off x="5611505" y="2082137"/>
            <a:ext cx="1421327" cy="1572936"/>
          </a:xfrm>
          <a:prstGeom prst="rect">
            <a:avLst/>
          </a:prstGeom>
        </p:spPr>
      </p:pic>
      <p:sp>
        <p:nvSpPr>
          <p:cNvPr id="14" name="TextBox 13"/>
          <p:cNvSpPr txBox="1"/>
          <p:nvPr/>
        </p:nvSpPr>
        <p:spPr>
          <a:xfrm>
            <a:off x="638174" y="3771900"/>
            <a:ext cx="2162175" cy="369332"/>
          </a:xfrm>
          <a:prstGeom prst="rect">
            <a:avLst/>
          </a:prstGeom>
          <a:noFill/>
        </p:spPr>
        <p:txBody>
          <a:bodyPr wrap="square" rtlCol="0">
            <a:spAutoFit/>
          </a:bodyPr>
          <a:lstStyle/>
          <a:p>
            <a:pPr algn="ctr"/>
            <a:r>
              <a:rPr lang="fr-FR" dirty="0">
                <a:solidFill>
                  <a:schemeClr val="tx1">
                    <a:lumMod val="65000"/>
                    <a:lumOff val="35000"/>
                  </a:schemeClr>
                </a:solidFill>
                <a:latin typeface="Open Sans Light" panose="020B0306030504020204"/>
              </a:rPr>
              <a:t>Ontologue</a:t>
            </a:r>
            <a:endParaRPr lang="en-US" dirty="0">
              <a:solidFill>
                <a:schemeClr val="tx1">
                  <a:lumMod val="65000"/>
                  <a:lumOff val="35000"/>
                </a:schemeClr>
              </a:solidFill>
              <a:latin typeface="Open Sans Light" panose="020B0306030504020204"/>
            </a:endParaRPr>
          </a:p>
        </p:txBody>
      </p:sp>
      <p:sp>
        <p:nvSpPr>
          <p:cNvPr id="15" name="TextBox 14"/>
          <p:cNvSpPr txBox="1"/>
          <p:nvPr/>
        </p:nvSpPr>
        <p:spPr>
          <a:xfrm>
            <a:off x="2851356" y="5693807"/>
            <a:ext cx="2162175" cy="369332"/>
          </a:xfrm>
          <a:prstGeom prst="rect">
            <a:avLst/>
          </a:prstGeom>
          <a:noFill/>
        </p:spPr>
        <p:txBody>
          <a:bodyPr wrap="square" rtlCol="0">
            <a:spAutoFit/>
          </a:bodyPr>
          <a:lstStyle/>
          <a:p>
            <a:pPr algn="ctr"/>
            <a:r>
              <a:rPr lang="fr-FR" dirty="0">
                <a:solidFill>
                  <a:schemeClr val="tx1">
                    <a:lumMod val="65000"/>
                    <a:lumOff val="35000"/>
                  </a:schemeClr>
                </a:solidFill>
                <a:latin typeface="Open Sans Light" panose="020B0306030504020204"/>
              </a:rPr>
              <a:t>Développeur</a:t>
            </a:r>
            <a:endParaRPr lang="en-US" dirty="0">
              <a:solidFill>
                <a:schemeClr val="tx1">
                  <a:lumMod val="65000"/>
                  <a:lumOff val="35000"/>
                </a:schemeClr>
              </a:solidFill>
              <a:latin typeface="Open Sans Light" panose="020B0306030504020204"/>
            </a:endParaRPr>
          </a:p>
        </p:txBody>
      </p:sp>
      <p:sp>
        <p:nvSpPr>
          <p:cNvPr id="16" name="TextBox 15"/>
          <p:cNvSpPr txBox="1"/>
          <p:nvPr/>
        </p:nvSpPr>
        <p:spPr>
          <a:xfrm>
            <a:off x="5144887" y="3818066"/>
            <a:ext cx="2162175" cy="646331"/>
          </a:xfrm>
          <a:prstGeom prst="rect">
            <a:avLst/>
          </a:prstGeom>
          <a:noFill/>
        </p:spPr>
        <p:txBody>
          <a:bodyPr wrap="square" rtlCol="0">
            <a:spAutoFit/>
          </a:bodyPr>
          <a:lstStyle/>
          <a:p>
            <a:pPr algn="ctr"/>
            <a:r>
              <a:rPr lang="fr-FR" dirty="0">
                <a:solidFill>
                  <a:schemeClr val="tx1">
                    <a:lumMod val="65000"/>
                    <a:lumOff val="35000"/>
                  </a:schemeClr>
                </a:solidFill>
                <a:latin typeface="Open Sans Light" panose="020B0306030504020204"/>
              </a:rPr>
              <a:t>Administrateur Système</a:t>
            </a:r>
            <a:endParaRPr lang="en-US" dirty="0">
              <a:solidFill>
                <a:schemeClr val="tx1">
                  <a:lumMod val="65000"/>
                  <a:lumOff val="35000"/>
                </a:schemeClr>
              </a:solidFill>
              <a:latin typeface="Open Sans Light" panose="020B0306030504020204"/>
            </a:endParaRPr>
          </a:p>
        </p:txBody>
      </p:sp>
      <p:sp>
        <p:nvSpPr>
          <p:cNvPr id="17" name="TextBox 16"/>
          <p:cNvSpPr txBox="1"/>
          <p:nvPr/>
        </p:nvSpPr>
        <p:spPr>
          <a:xfrm>
            <a:off x="7945144" y="5764997"/>
            <a:ext cx="2162175" cy="646331"/>
          </a:xfrm>
          <a:prstGeom prst="rect">
            <a:avLst/>
          </a:prstGeom>
          <a:noFill/>
        </p:spPr>
        <p:txBody>
          <a:bodyPr wrap="square" rtlCol="0">
            <a:spAutoFit/>
          </a:bodyPr>
          <a:lstStyle/>
          <a:p>
            <a:pPr algn="ctr"/>
            <a:r>
              <a:rPr lang="fr-FR" dirty="0">
                <a:solidFill>
                  <a:schemeClr val="tx1">
                    <a:lumMod val="65000"/>
                    <a:lumOff val="35000"/>
                  </a:schemeClr>
                </a:solidFill>
                <a:latin typeface="Open Sans Light" panose="020B0306030504020204"/>
              </a:rPr>
              <a:t>Responsable Plateforme</a:t>
            </a:r>
            <a:endParaRPr lang="en-US" dirty="0">
              <a:solidFill>
                <a:schemeClr val="tx1">
                  <a:lumMod val="65000"/>
                  <a:lumOff val="35000"/>
                </a:schemeClr>
              </a:solidFill>
              <a:latin typeface="Open Sans Light" panose="020B0306030504020204"/>
            </a:endParaRPr>
          </a:p>
        </p:txBody>
      </p:sp>
      <p:pic>
        <p:nvPicPr>
          <p:cNvPr id="2" name="Picture 1"/>
          <p:cNvPicPr>
            <a:picLocks noChangeAspect="1"/>
          </p:cNvPicPr>
          <p:nvPr/>
        </p:nvPicPr>
        <p:blipFill>
          <a:blip r:embed="rId7"/>
          <a:stretch>
            <a:fillRect/>
          </a:stretch>
        </p:blipFill>
        <p:spPr>
          <a:xfrm>
            <a:off x="10107319" y="2082137"/>
            <a:ext cx="1572768" cy="1572768"/>
          </a:xfrm>
          <a:prstGeom prst="rect">
            <a:avLst/>
          </a:prstGeom>
        </p:spPr>
      </p:pic>
      <p:sp>
        <p:nvSpPr>
          <p:cNvPr id="18" name="TextBox 17"/>
          <p:cNvSpPr txBox="1"/>
          <p:nvPr/>
        </p:nvSpPr>
        <p:spPr>
          <a:xfrm>
            <a:off x="9789262" y="3641025"/>
            <a:ext cx="2162175" cy="369332"/>
          </a:xfrm>
          <a:prstGeom prst="rect">
            <a:avLst/>
          </a:prstGeom>
          <a:noFill/>
        </p:spPr>
        <p:txBody>
          <a:bodyPr wrap="square" rtlCol="0">
            <a:spAutoFit/>
          </a:bodyPr>
          <a:lstStyle/>
          <a:p>
            <a:pPr algn="ctr"/>
            <a:r>
              <a:rPr lang="fr-FR" dirty="0">
                <a:solidFill>
                  <a:schemeClr val="tx1">
                    <a:lumMod val="65000"/>
                    <a:lumOff val="35000"/>
                  </a:schemeClr>
                </a:solidFill>
                <a:latin typeface="Open Sans Light" panose="020B0306030504020204"/>
              </a:rPr>
              <a:t>Robot</a:t>
            </a:r>
            <a:endParaRPr lang="en-US" dirty="0">
              <a:solidFill>
                <a:schemeClr val="tx1">
                  <a:lumMod val="65000"/>
                  <a:lumOff val="35000"/>
                </a:schemeClr>
              </a:solidFill>
              <a:latin typeface="Open Sans Light" panose="020B0306030504020204"/>
            </a:endParaRPr>
          </a:p>
        </p:txBody>
      </p:sp>
    </p:spTree>
    <p:extLst>
      <p:ext uri="{BB962C8B-B14F-4D97-AF65-F5344CB8AC3E}">
        <p14:creationId xmlns:p14="http://schemas.microsoft.com/office/powerpoint/2010/main" val="16191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Ontologue</a:t>
            </a:r>
            <a:endParaRPr lang="en-US" dirty="0"/>
          </a:p>
        </p:txBody>
      </p:sp>
      <p:sp>
        <p:nvSpPr>
          <p:cNvPr id="4" name="Espace réservé du texte 3"/>
          <p:cNvSpPr>
            <a:spLocks noGrp="1"/>
          </p:cNvSpPr>
          <p:nvPr>
            <p:ph type="body" sz="quarter" idx="11"/>
          </p:nvPr>
        </p:nvSpPr>
        <p:spPr/>
        <p:txBody>
          <a:bodyPr/>
          <a:lstStyle/>
          <a:p>
            <a:r>
              <a:rPr lang="fr-FR" dirty="0"/>
              <a:t>Gestion de la Connaissance</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Expertise Métier</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Modélisation de la connaissance sous forme de concepts &amp; de relations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Création des ontologies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Contact client</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Ses outils principaux</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Protégé  (</a:t>
            </a:r>
            <a:r>
              <a:rPr lang="fr-FR" sz="1600" i="1" dirty="0">
                <a:solidFill>
                  <a:srgbClr val="000000">
                    <a:lumMod val="65000"/>
                    <a:lumOff val="35000"/>
                  </a:srgbClr>
                </a:solidFill>
                <a:latin typeface="Open Sans Light" panose="020B0306030504020204"/>
                <a:ea typeface="ＭＳ Ｐゴシック" pitchFamily="-65" charset="-128"/>
                <a:cs typeface="Century Gothic"/>
              </a:rPr>
              <a:t>Stanford </a:t>
            </a:r>
            <a:r>
              <a:rPr lang="fr-FR" sz="1600" i="1" dirty="0" err="1">
                <a:solidFill>
                  <a:srgbClr val="000000">
                    <a:lumMod val="65000"/>
                    <a:lumOff val="35000"/>
                  </a:srgbClr>
                </a:solidFill>
                <a:latin typeface="Open Sans Light" panose="020B0306030504020204"/>
                <a:ea typeface="ＭＳ Ｐゴシック" pitchFamily="-65" charset="-128"/>
                <a:cs typeface="Century Gothic"/>
              </a:rPr>
              <a:t>University</a:t>
            </a:r>
            <a:r>
              <a:rPr lang="fr-FR" sz="1600" dirty="0">
                <a:solidFill>
                  <a:srgbClr val="000000">
                    <a:lumMod val="65000"/>
                    <a:lumOff val="35000"/>
                  </a:srgbClr>
                </a:solidFill>
                <a:latin typeface="Open Sans Light" panose="020B0306030504020204"/>
                <a:ea typeface="ＭＳ Ｐゴシック" pitchFamily="-65" charset="-128"/>
                <a:cs typeface="Century Gothic"/>
              </a:rPr>
              <a:t>)</a:t>
            </a: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Triplestores</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13</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486900" y="817731"/>
            <a:ext cx="2438400" cy="2335782"/>
          </a:xfrm>
          <a:prstGeom prst="rect">
            <a:avLst/>
          </a:prstGeom>
        </p:spPr>
      </p:pic>
      <p:pic>
        <p:nvPicPr>
          <p:cNvPr id="10" name="Picture 8" descr="http://protege.stanford.edu/download/protege/4.3/installanywhere/Web_Installers/InstData/com/zerog/ia/installer/images/Splash.gif"/>
          <p:cNvPicPr>
            <a:picLocks noChangeAspect="1" noChangeArrowheads="1"/>
          </p:cNvPicPr>
          <p:nvPr/>
        </p:nvPicPr>
        <p:blipFill>
          <a:blip r:embed="rId3" cstate="print"/>
          <a:srcRect/>
          <a:stretch>
            <a:fillRect/>
          </a:stretch>
        </p:blipFill>
        <p:spPr bwMode="auto">
          <a:xfrm>
            <a:off x="0" y="5757862"/>
            <a:ext cx="2200275" cy="1100138"/>
          </a:xfrm>
          <a:prstGeom prst="rect">
            <a:avLst/>
          </a:prstGeom>
          <a:noFill/>
        </p:spPr>
      </p:pic>
      <p:pic>
        <p:nvPicPr>
          <p:cNvPr id="12" name="Content Placeholder 15"/>
          <p:cNvPicPr>
            <a:picLocks noGrp="1" noChangeAspect="1"/>
          </p:cNvPicPr>
          <p:nvPr>
            <p:ph sz="quarter" idx="12"/>
          </p:nvPr>
        </p:nvPicPr>
        <p:blipFill>
          <a:blip r:embed="rId4"/>
          <a:stretch>
            <a:fillRect/>
          </a:stretch>
        </p:blipFill>
        <p:spPr>
          <a:xfrm>
            <a:off x="2441576" y="5994062"/>
            <a:ext cx="1021472" cy="619404"/>
          </a:xfrm>
          <a:prstGeom prst="rect">
            <a:avLst/>
          </a:prstGeom>
        </p:spPr>
      </p:pic>
    </p:spTree>
    <p:extLst>
      <p:ext uri="{BB962C8B-B14F-4D97-AF65-F5344CB8AC3E}">
        <p14:creationId xmlns:p14="http://schemas.microsoft.com/office/powerpoint/2010/main" val="234719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Développeur</a:t>
            </a:r>
            <a:endParaRPr lang="en-US" dirty="0"/>
          </a:p>
        </p:txBody>
      </p:sp>
      <p:sp>
        <p:nvSpPr>
          <p:cNvPr id="4" name="Espace réservé du texte 3"/>
          <p:cNvSpPr>
            <a:spLocks noGrp="1"/>
          </p:cNvSpPr>
          <p:nvPr>
            <p:ph type="body" sz="quarter" idx="11"/>
          </p:nvPr>
        </p:nvSpPr>
        <p:spPr/>
        <p:txBody>
          <a:bodyPr/>
          <a:lstStyle/>
          <a:p>
            <a:r>
              <a:rPr lang="fr-FR" dirty="0"/>
              <a:t>Gestion des Services</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Expertise Technique</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Création d’applications (Apps, API, etc.)</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Ses outils principaux</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Stack technique : Ruby, Go, Java, etc.</a:t>
            </a: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Bases de données</a:t>
            </a: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Git, Docker</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14</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486900" y="766422"/>
            <a:ext cx="2438400" cy="2438400"/>
          </a:xfrm>
          <a:prstGeom prst="rect">
            <a:avLst/>
          </a:prstGeom>
        </p:spPr>
      </p:pic>
      <p:pic>
        <p:nvPicPr>
          <p:cNvPr id="6" name="Picture 5"/>
          <p:cNvPicPr>
            <a:picLocks noChangeAspect="1"/>
          </p:cNvPicPr>
          <p:nvPr/>
        </p:nvPicPr>
        <p:blipFill>
          <a:blip r:embed="rId3"/>
          <a:stretch>
            <a:fillRect/>
          </a:stretch>
        </p:blipFill>
        <p:spPr>
          <a:xfrm>
            <a:off x="241301" y="6066788"/>
            <a:ext cx="711200" cy="617758"/>
          </a:xfrm>
          <a:prstGeom prst="rect">
            <a:avLst/>
          </a:prstGeom>
        </p:spPr>
      </p:pic>
      <p:pic>
        <p:nvPicPr>
          <p:cNvPr id="10" name="Picture 9" descr="http://git-scm.com/images/logo@2x.png"/>
          <p:cNvPicPr>
            <a:picLocks noChangeAspect="1" noChangeArrowheads="1"/>
          </p:cNvPicPr>
          <p:nvPr/>
        </p:nvPicPr>
        <p:blipFill>
          <a:blip r:embed="rId4" cstate="print"/>
          <a:srcRect/>
          <a:stretch>
            <a:fillRect/>
          </a:stretch>
        </p:blipFill>
        <p:spPr bwMode="auto">
          <a:xfrm>
            <a:off x="2250070" y="6066787"/>
            <a:ext cx="1589243" cy="664593"/>
          </a:xfrm>
          <a:prstGeom prst="rect">
            <a:avLst/>
          </a:prstGeom>
          <a:noFill/>
        </p:spPr>
      </p:pic>
      <p:pic>
        <p:nvPicPr>
          <p:cNvPr id="11" name="Picture 4" descr="http://doc.ubuntu-fr.org/_media/docker_container_engine_logo.png?w=200&amp;tok=caf81f"/>
          <p:cNvPicPr>
            <a:picLocks noChangeAspect="1" noChangeArrowheads="1"/>
          </p:cNvPicPr>
          <p:nvPr/>
        </p:nvPicPr>
        <p:blipFill>
          <a:blip r:embed="rId5" cstate="print"/>
          <a:srcRect/>
          <a:stretch>
            <a:fillRect/>
          </a:stretch>
        </p:blipFill>
        <p:spPr bwMode="auto">
          <a:xfrm>
            <a:off x="4155801" y="6068306"/>
            <a:ext cx="2578374" cy="616239"/>
          </a:xfrm>
          <a:prstGeom prst="rect">
            <a:avLst/>
          </a:prstGeom>
          <a:noFill/>
        </p:spPr>
      </p:pic>
      <p:pic>
        <p:nvPicPr>
          <p:cNvPr id="2050" name="Picture 2" descr="Résultat de recherche d'images pour &quot;go languag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190" y="5839810"/>
            <a:ext cx="1018190" cy="101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4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Administrateur Système</a:t>
            </a:r>
            <a:endParaRPr lang="en-US" dirty="0"/>
          </a:p>
        </p:txBody>
      </p:sp>
      <p:sp>
        <p:nvSpPr>
          <p:cNvPr id="4" name="Espace réservé du texte 3"/>
          <p:cNvSpPr>
            <a:spLocks noGrp="1"/>
          </p:cNvSpPr>
          <p:nvPr>
            <p:ph type="body" sz="quarter" idx="11"/>
          </p:nvPr>
        </p:nvSpPr>
        <p:spPr/>
        <p:txBody>
          <a:bodyPr/>
          <a:lstStyle/>
          <a:p>
            <a:r>
              <a:rPr lang="fr-FR" dirty="0"/>
              <a:t>Gestion de la Plateforme</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Expertise Technique</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Déploiement de la plateforme et des backends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Monitoring &amp; Backups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DBA (ACL, configuration, backups, scalabilité, etc.)</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Ses outils principaux</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Outils « PaaS » : OpenShift, Kubernetes, Docker</a:t>
            </a: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Outils de provisionning : Chef</a:t>
            </a: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Bases de données : </a:t>
            </a:r>
            <a:r>
              <a:rPr lang="fr-FR" sz="1600" dirty="0" err="1">
                <a:solidFill>
                  <a:srgbClr val="000000">
                    <a:lumMod val="65000"/>
                    <a:lumOff val="35000"/>
                  </a:srgbClr>
                </a:solidFill>
                <a:latin typeface="Open Sans Light" panose="020B0306030504020204"/>
                <a:ea typeface="ＭＳ Ｐゴシック" pitchFamily="-65" charset="-128"/>
                <a:cs typeface="Century Gothic"/>
              </a:rPr>
              <a:t>MariaDB</a:t>
            </a:r>
            <a:r>
              <a:rPr lang="fr-FR" sz="1600" dirty="0">
                <a:solidFill>
                  <a:srgbClr val="000000">
                    <a:lumMod val="65000"/>
                    <a:lumOff val="35000"/>
                  </a:srgbClr>
                </a:solidFill>
                <a:latin typeface="Open Sans Light" panose="020B0306030504020204"/>
                <a:ea typeface="ＭＳ Ｐゴシック" pitchFamily="-65" charset="-128"/>
                <a:cs typeface="Century Gothic"/>
              </a:rPr>
              <a:t>, Elasticsearch, Redis, …</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15</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650777" y="817731"/>
            <a:ext cx="2110646" cy="2335782"/>
          </a:xfrm>
          <a:prstGeom prst="rect">
            <a:avLst/>
          </a:prstGeom>
        </p:spPr>
      </p:pic>
      <p:pic>
        <p:nvPicPr>
          <p:cNvPr id="2" name="Picture 1"/>
          <p:cNvPicPr>
            <a:picLocks noChangeAspect="1"/>
          </p:cNvPicPr>
          <p:nvPr/>
        </p:nvPicPr>
        <p:blipFill>
          <a:blip r:embed="rId3"/>
          <a:stretch>
            <a:fillRect/>
          </a:stretch>
        </p:blipFill>
        <p:spPr>
          <a:xfrm>
            <a:off x="241300" y="5886450"/>
            <a:ext cx="820505" cy="876299"/>
          </a:xfrm>
          <a:prstGeom prst="rect">
            <a:avLst/>
          </a:prstGeom>
        </p:spPr>
      </p:pic>
      <p:pic>
        <p:nvPicPr>
          <p:cNvPr id="14" name="Picture 4" descr="http://doc.ubuntu-fr.org/_media/docker_container_engine_logo.png?w=200&amp;tok=caf81f"/>
          <p:cNvPicPr>
            <a:picLocks noChangeAspect="1" noChangeArrowheads="1"/>
          </p:cNvPicPr>
          <p:nvPr/>
        </p:nvPicPr>
        <p:blipFill>
          <a:blip r:embed="rId4" cstate="print"/>
          <a:srcRect/>
          <a:stretch>
            <a:fillRect/>
          </a:stretch>
        </p:blipFill>
        <p:spPr bwMode="auto">
          <a:xfrm>
            <a:off x="2553774" y="5956940"/>
            <a:ext cx="2578374" cy="616239"/>
          </a:xfrm>
          <a:prstGeom prst="rect">
            <a:avLst/>
          </a:prstGeom>
          <a:noFill/>
        </p:spPr>
      </p:pic>
      <p:pic>
        <p:nvPicPr>
          <p:cNvPr id="6" name="Picture 5"/>
          <p:cNvPicPr>
            <a:picLocks noChangeAspect="1"/>
          </p:cNvPicPr>
          <p:nvPr/>
        </p:nvPicPr>
        <p:blipFill>
          <a:blip r:embed="rId5"/>
          <a:stretch>
            <a:fillRect/>
          </a:stretch>
        </p:blipFill>
        <p:spPr>
          <a:xfrm>
            <a:off x="5443305" y="5799481"/>
            <a:ext cx="1133533" cy="894357"/>
          </a:xfrm>
          <a:prstGeom prst="rect">
            <a:avLst/>
          </a:prstGeom>
        </p:spPr>
      </p:pic>
      <p:pic>
        <p:nvPicPr>
          <p:cNvPr id="9" name="Picture 8"/>
          <p:cNvPicPr>
            <a:picLocks noChangeAspect="1"/>
          </p:cNvPicPr>
          <p:nvPr/>
        </p:nvPicPr>
        <p:blipFill>
          <a:blip r:embed="rId6"/>
          <a:stretch>
            <a:fillRect/>
          </a:stretch>
        </p:blipFill>
        <p:spPr>
          <a:xfrm>
            <a:off x="1372962" y="5813415"/>
            <a:ext cx="869655" cy="869655"/>
          </a:xfrm>
          <a:prstGeom prst="rect">
            <a:avLst/>
          </a:prstGeom>
        </p:spPr>
      </p:pic>
      <p:pic>
        <p:nvPicPr>
          <p:cNvPr id="15" name="Picture 16" descr="http://blog.pagodabox.com/wp-content/uploads/2012/03/redis.png"/>
          <p:cNvPicPr>
            <a:picLocks noChangeAspect="1" noChangeArrowheads="1"/>
          </p:cNvPicPr>
          <p:nvPr/>
        </p:nvPicPr>
        <p:blipFill>
          <a:blip r:embed="rId7" cstate="print"/>
          <a:srcRect/>
          <a:stretch>
            <a:fillRect/>
          </a:stretch>
        </p:blipFill>
        <p:spPr bwMode="auto">
          <a:xfrm>
            <a:off x="8633030" y="5799481"/>
            <a:ext cx="2280926" cy="851546"/>
          </a:xfrm>
          <a:prstGeom prst="rect">
            <a:avLst/>
          </a:prstGeom>
          <a:noFill/>
        </p:spPr>
      </p:pic>
      <p:pic>
        <p:nvPicPr>
          <p:cNvPr id="16" name="Picture 4" descr="http://wiredcraft.com/images/posts/rabbitmq.png"/>
          <p:cNvPicPr>
            <a:picLocks noChangeAspect="1" noChangeArrowheads="1"/>
          </p:cNvPicPr>
          <p:nvPr/>
        </p:nvPicPr>
        <p:blipFill>
          <a:blip r:embed="rId8" cstate="print"/>
          <a:srcRect/>
          <a:stretch>
            <a:fillRect/>
          </a:stretch>
        </p:blipFill>
        <p:spPr bwMode="auto">
          <a:xfrm>
            <a:off x="6784866" y="5848660"/>
            <a:ext cx="2013384" cy="745698"/>
          </a:xfrm>
          <a:prstGeom prst="rect">
            <a:avLst/>
          </a:prstGeom>
          <a:noFill/>
        </p:spPr>
      </p:pic>
    </p:spTree>
    <p:extLst>
      <p:ext uri="{BB962C8B-B14F-4D97-AF65-F5344CB8AC3E}">
        <p14:creationId xmlns:p14="http://schemas.microsoft.com/office/powerpoint/2010/main" val="156164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Responsable Plateforme</a:t>
            </a:r>
            <a:endParaRPr lang="en-US" dirty="0"/>
          </a:p>
        </p:txBody>
      </p:sp>
      <p:sp>
        <p:nvSpPr>
          <p:cNvPr id="4" name="Espace réservé du texte 3"/>
          <p:cNvSpPr>
            <a:spLocks noGrp="1"/>
          </p:cNvSpPr>
          <p:nvPr>
            <p:ph type="body" sz="quarter" idx="11"/>
          </p:nvPr>
        </p:nvSpPr>
        <p:spPr/>
        <p:txBody>
          <a:bodyPr/>
          <a:lstStyle/>
          <a:p>
            <a:r>
              <a:rPr lang="fr-FR" dirty="0"/>
              <a:t>Gestion des Workflows</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Expertise Métier</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Modélisation des Workflows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Contact client</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Ses outils principaux</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Workflow Manager</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16</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650551" y="817731"/>
            <a:ext cx="2111097" cy="2335782"/>
          </a:xfrm>
          <a:prstGeom prst="rect">
            <a:avLst/>
          </a:prstGeom>
        </p:spPr>
      </p:pic>
      <p:pic>
        <p:nvPicPr>
          <p:cNvPr id="10" name="Image 13"/>
          <p:cNvPicPr>
            <a:picLocks noChangeAspect="1"/>
          </p:cNvPicPr>
          <p:nvPr/>
        </p:nvPicPr>
        <p:blipFill>
          <a:blip r:embed="rId3"/>
          <a:stretch>
            <a:fillRect/>
          </a:stretch>
        </p:blipFill>
        <p:spPr>
          <a:xfrm>
            <a:off x="358036" y="5935090"/>
            <a:ext cx="635174" cy="635174"/>
          </a:xfrm>
          <a:prstGeom prst="rect">
            <a:avLst/>
          </a:prstGeom>
        </p:spPr>
      </p:pic>
    </p:spTree>
    <p:extLst>
      <p:ext uri="{BB962C8B-B14F-4D97-AF65-F5344CB8AC3E}">
        <p14:creationId xmlns:p14="http://schemas.microsoft.com/office/powerpoint/2010/main" val="139247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Robot</a:t>
            </a:r>
            <a:endParaRPr lang="en-US" dirty="0"/>
          </a:p>
        </p:txBody>
      </p:sp>
      <p:sp>
        <p:nvSpPr>
          <p:cNvPr id="4" name="Espace réservé du texte 3"/>
          <p:cNvSpPr>
            <a:spLocks noGrp="1"/>
          </p:cNvSpPr>
          <p:nvPr>
            <p:ph type="body" sz="quarter" idx="11"/>
          </p:nvPr>
        </p:nvSpPr>
        <p:spPr/>
        <p:txBody>
          <a:bodyPr/>
          <a:lstStyle/>
          <a:p>
            <a:r>
              <a:rPr lang="fr-FR" dirty="0"/>
              <a:t>Gestion des Processus automatiques</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Expertise Binaire</a:t>
            </a:r>
          </a:p>
          <a:p>
            <a:pPr marL="531813" lvl="1" indent="-354013" algn="just">
              <a:buFont typeface="Arial" panose="020B0604020202020204" pitchFamily="34" charset="0"/>
              <a:buChar char="•"/>
              <a:defRPr/>
            </a:pPr>
            <a:r>
              <a:rPr lang="fr-FR" sz="1600" dirty="0" err="1">
                <a:solidFill>
                  <a:srgbClr val="000000">
                    <a:lumMod val="65000"/>
                    <a:lumOff val="35000"/>
                  </a:srgbClr>
                </a:solidFill>
                <a:latin typeface="Open Sans Light" panose="020B0306030504020204"/>
                <a:ea typeface="ＭＳ Ｐゴシック" pitchFamily="-65" charset="-128"/>
                <a:cs typeface="Century Gothic"/>
              </a:rPr>
              <a:t>LifeCycle</a:t>
            </a:r>
            <a:r>
              <a:rPr lang="fr-FR" sz="1600" dirty="0">
                <a:solidFill>
                  <a:srgbClr val="000000">
                    <a:lumMod val="65000"/>
                    <a:lumOff val="35000"/>
                  </a:srgbClr>
                </a:solidFill>
                <a:latin typeface="Open Sans Light" panose="020B0306030504020204"/>
                <a:ea typeface="ＭＳ Ｐゴシック" pitchFamily="-65" charset="-128"/>
                <a:cs typeface="Century Gothic"/>
              </a:rPr>
              <a:t> Application (Installation, Mise à jour, Purge, etc.)</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Simplifier les tâches redondantes &amp; chronophages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Ami de l’Administrateur Système et du Développeur</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Ses outils principaux</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OpenShift / Docker</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17</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650551" y="930073"/>
            <a:ext cx="2111097" cy="2111097"/>
          </a:xfrm>
          <a:prstGeom prst="rect">
            <a:avLst/>
          </a:prstGeom>
        </p:spPr>
      </p:pic>
      <p:pic>
        <p:nvPicPr>
          <p:cNvPr id="9" name="Picture 8"/>
          <p:cNvPicPr>
            <a:picLocks noChangeAspect="1"/>
          </p:cNvPicPr>
          <p:nvPr/>
        </p:nvPicPr>
        <p:blipFill>
          <a:blip r:embed="rId3"/>
          <a:stretch>
            <a:fillRect/>
          </a:stretch>
        </p:blipFill>
        <p:spPr>
          <a:xfrm>
            <a:off x="241300" y="5886450"/>
            <a:ext cx="820505" cy="876299"/>
          </a:xfrm>
          <a:prstGeom prst="rect">
            <a:avLst/>
          </a:prstGeom>
        </p:spPr>
      </p:pic>
      <p:pic>
        <p:nvPicPr>
          <p:cNvPr id="11" name="Picture 4" descr="http://doc.ubuntu-fr.org/_media/docker_container_engine_logo.png?w=200&amp;tok=caf81f"/>
          <p:cNvPicPr>
            <a:picLocks noChangeAspect="1" noChangeArrowheads="1"/>
          </p:cNvPicPr>
          <p:nvPr/>
        </p:nvPicPr>
        <p:blipFill>
          <a:blip r:embed="rId4" cstate="print"/>
          <a:srcRect/>
          <a:stretch>
            <a:fillRect/>
          </a:stretch>
        </p:blipFill>
        <p:spPr bwMode="auto">
          <a:xfrm>
            <a:off x="1387741" y="5908300"/>
            <a:ext cx="2578374" cy="616239"/>
          </a:xfrm>
          <a:prstGeom prst="rect">
            <a:avLst/>
          </a:prstGeom>
          <a:noFill/>
        </p:spPr>
      </p:pic>
    </p:spTree>
    <p:extLst>
      <p:ext uri="{BB962C8B-B14F-4D97-AF65-F5344CB8AC3E}">
        <p14:creationId xmlns:p14="http://schemas.microsoft.com/office/powerpoint/2010/main" val="188934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2"/>
          </p:nvPr>
        </p:nvPicPr>
        <p:blipFill>
          <a:blip r:embed="rId2"/>
          <a:stretch>
            <a:fillRect/>
          </a:stretch>
        </p:blipFill>
        <p:spPr>
          <a:xfrm>
            <a:off x="1933189" y="713945"/>
            <a:ext cx="10073850" cy="6065592"/>
          </a:xfrm>
        </p:spPr>
      </p:pic>
      <p:sp>
        <p:nvSpPr>
          <p:cNvPr id="3" name="Titre 2"/>
          <p:cNvSpPr>
            <a:spLocks noGrp="1"/>
          </p:cNvSpPr>
          <p:nvPr>
            <p:ph type="title"/>
          </p:nvPr>
        </p:nvSpPr>
        <p:spPr/>
        <p:txBody>
          <a:bodyPr/>
          <a:lstStyle/>
          <a:p>
            <a:r>
              <a:rPr lang="fr-FR" dirty="0"/>
              <a:t>Workflows</a:t>
            </a:r>
            <a:endParaRPr lang="en-US" dirty="0"/>
          </a:p>
        </p:txBody>
      </p:sp>
      <p:sp>
        <p:nvSpPr>
          <p:cNvPr id="6"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18</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 Placeholder 10"/>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7626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19</a:t>
            </a:fld>
            <a:endParaRPr lang="fr-FR" sz="120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contenu 1"/>
          <p:cNvSpPr>
            <a:spLocks noGrp="1"/>
          </p:cNvSpPr>
          <p:nvPr>
            <p:ph idx="1"/>
          </p:nvPr>
        </p:nvSpPr>
        <p:spPr>
          <a:xfrm>
            <a:off x="609600" y="2033695"/>
            <a:ext cx="10972800" cy="1601197"/>
          </a:xfrm>
        </p:spPr>
        <p:txBody>
          <a:bodyPr/>
          <a:lstStyle/>
          <a:p>
            <a:r>
              <a:rPr lang="fr-FR" dirty="0"/>
              <a:t>Architecture &amp; Framework</a:t>
            </a:r>
          </a:p>
        </p:txBody>
      </p:sp>
      <p:sp>
        <p:nvSpPr>
          <p:cNvPr id="3" name="Espace réservé du contenu 2"/>
          <p:cNvSpPr>
            <a:spLocks noGrp="1"/>
          </p:cNvSpPr>
          <p:nvPr>
            <p:ph idx="10"/>
          </p:nvPr>
        </p:nvSpPr>
        <p:spPr/>
        <p:txBody>
          <a:bodyPr/>
          <a:lstStyle/>
          <a:p>
            <a:endParaRPr lang="fr-FR" dirty="0"/>
          </a:p>
        </p:txBody>
      </p:sp>
    </p:spTree>
    <p:extLst>
      <p:ext uri="{BB962C8B-B14F-4D97-AF65-F5344CB8AC3E}">
        <p14:creationId xmlns:p14="http://schemas.microsoft.com/office/powerpoint/2010/main" val="171246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47353" y="6879941"/>
            <a:ext cx="270077" cy="262625"/>
          </a:xfrm>
          <a:prstGeom prst="rect">
            <a:avLst/>
          </a:prstGeom>
        </p:spPr>
      </p:pic>
      <p:pic>
        <p:nvPicPr>
          <p:cNvPr id="12" name="Image 11"/>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643490" y="6879941"/>
            <a:ext cx="188709" cy="262625"/>
          </a:xfrm>
          <a:prstGeom prst="rect">
            <a:avLst/>
          </a:prstGeom>
        </p:spPr>
      </p:pic>
      <p:pic>
        <p:nvPicPr>
          <p:cNvPr id="13" name="Image 12"/>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10149008" y="6879941"/>
            <a:ext cx="380979" cy="262625"/>
          </a:xfrm>
          <a:prstGeom prst="rect">
            <a:avLst/>
          </a:prstGeom>
        </p:spPr>
      </p:pic>
      <p:pic>
        <p:nvPicPr>
          <p:cNvPr id="14" name="Image 13"/>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9630927" y="6879945"/>
            <a:ext cx="374364" cy="254469"/>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613890" y="906031"/>
            <a:ext cx="5099030" cy="14568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a:stretch>
            <a:fillRect/>
          </a:stretch>
        </p:blipFill>
        <p:spPr>
          <a:xfrm>
            <a:off x="1589862" y="6197767"/>
            <a:ext cx="9242337" cy="652329"/>
          </a:xfrm>
          <a:prstGeom prst="rect">
            <a:avLst/>
          </a:prstGeom>
        </p:spPr>
      </p:pic>
      <p:sp>
        <p:nvSpPr>
          <p:cNvPr id="15" name="ZoneTexte 14"/>
          <p:cNvSpPr txBox="1"/>
          <p:nvPr/>
        </p:nvSpPr>
        <p:spPr>
          <a:xfrm>
            <a:off x="1772486" y="3228585"/>
            <a:ext cx="8757501" cy="1200329"/>
          </a:xfrm>
          <a:prstGeom prst="rect">
            <a:avLst/>
          </a:prstGeom>
          <a:noFill/>
        </p:spPr>
        <p:txBody>
          <a:bodyPr wrap="square" rtlCol="0">
            <a:spAutoFit/>
          </a:bodyPr>
          <a:lstStyle/>
          <a:p>
            <a:pPr algn="ctr"/>
            <a:r>
              <a:rPr lang="fr-FR" sz="3600" b="1" cap="small" dirty="0">
                <a:solidFill>
                  <a:srgbClr val="4B4A4A"/>
                </a:solidFill>
                <a:latin typeface="Open Sans Light" panose="020B0306030504020204"/>
                <a:ea typeface="Open Sans Light" panose="020B0306030504020204" pitchFamily="34" charset="0"/>
                <a:cs typeface="Open Sans Light" panose="020B0306030504020204" pitchFamily="34" charset="0"/>
              </a:rPr>
              <a:t>enjeux d’un système multi-agents</a:t>
            </a:r>
          </a:p>
          <a:p>
            <a:pPr algn="ctr"/>
            <a:r>
              <a:rPr lang="fr-FR" sz="3600" b="1" cap="small" dirty="0">
                <a:solidFill>
                  <a:srgbClr val="4B4A4A"/>
                </a:solidFill>
                <a:latin typeface="Open Sans Light" panose="020B0306030504020204"/>
                <a:ea typeface="Open Sans Light" panose="020B0306030504020204" pitchFamily="34" charset="0"/>
                <a:cs typeface="Open Sans Light" panose="020B0306030504020204" pitchFamily="34" charset="0"/>
              </a:rPr>
              <a:t>sémantique</a:t>
            </a:r>
            <a:endParaRPr lang="fr-FR" sz="2800" cap="small" dirty="0">
              <a:latin typeface="Open Sans Light" panose="020B0306030504020204"/>
              <a:ea typeface="Open Sans Light" panose="020B0306030504020204" pitchFamily="34" charset="0"/>
              <a:cs typeface="Open Sans Light" panose="020B0306030504020204" pitchFamily="34" charset="0"/>
            </a:endParaRPr>
          </a:p>
        </p:txBody>
      </p:sp>
      <p:cxnSp>
        <p:nvCxnSpPr>
          <p:cNvPr id="4" name="Connecteur droit 3"/>
          <p:cNvCxnSpPr/>
          <p:nvPr/>
        </p:nvCxnSpPr>
        <p:spPr>
          <a:xfrm>
            <a:off x="0" y="2651877"/>
            <a:ext cx="12192000" cy="0"/>
          </a:xfrm>
          <a:prstGeom prst="line">
            <a:avLst/>
          </a:prstGeom>
          <a:ln w="12700">
            <a:solidFill>
              <a:srgbClr val="0E7EAC"/>
            </a:solidFill>
          </a:ln>
          <a:effectLst/>
        </p:spPr>
        <p:style>
          <a:lnRef idx="3">
            <a:schemeClr val="accent5"/>
          </a:lnRef>
          <a:fillRef idx="0">
            <a:schemeClr val="accent5"/>
          </a:fillRef>
          <a:effectRef idx="2">
            <a:schemeClr val="accent5"/>
          </a:effectRef>
          <a:fontRef idx="minor">
            <a:schemeClr val="tx1"/>
          </a:fontRef>
        </p:style>
      </p:cxnSp>
      <p:sp>
        <p:nvSpPr>
          <p:cNvPr id="16" name="ZoneTexte 15"/>
          <p:cNvSpPr txBox="1"/>
          <p:nvPr/>
        </p:nvSpPr>
        <p:spPr>
          <a:xfrm>
            <a:off x="938524" y="4513267"/>
            <a:ext cx="10314953" cy="492443"/>
          </a:xfrm>
          <a:prstGeom prst="rect">
            <a:avLst/>
          </a:prstGeom>
          <a:noFill/>
        </p:spPr>
        <p:txBody>
          <a:bodyPr wrap="square" rtlCol="0">
            <a:spAutoFit/>
          </a:bodyPr>
          <a:lstStyle/>
          <a:p>
            <a:pPr algn="ctr"/>
            <a:r>
              <a:rPr lang="fr-FR" sz="2600" cap="small" dirty="0">
                <a:solidFill>
                  <a:schemeClr val="bg1">
                    <a:lumMod val="50000"/>
                  </a:schemeClr>
                </a:solidFill>
              </a:rPr>
              <a:t>AUDACES – 1</a:t>
            </a:r>
            <a:r>
              <a:rPr lang="fr-FR" sz="2600" cap="small" baseline="30000" dirty="0">
                <a:solidFill>
                  <a:schemeClr val="bg1">
                    <a:lumMod val="50000"/>
                  </a:schemeClr>
                </a:solidFill>
              </a:rPr>
              <a:t>er</a:t>
            </a:r>
            <a:r>
              <a:rPr lang="fr-FR" sz="2600" cap="small" dirty="0">
                <a:solidFill>
                  <a:schemeClr val="bg1">
                    <a:lumMod val="50000"/>
                  </a:schemeClr>
                </a:solidFill>
              </a:rPr>
              <a:t> JUIN 2017</a:t>
            </a:r>
          </a:p>
        </p:txBody>
      </p:sp>
    </p:spTree>
    <p:extLst>
      <p:ext uri="{BB962C8B-B14F-4D97-AF65-F5344CB8AC3E}">
        <p14:creationId xmlns:p14="http://schemas.microsoft.com/office/powerpoint/2010/main" val="9772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fr-FR" dirty="0"/>
              <a:t>Architecture</a:t>
            </a:r>
          </a:p>
        </p:txBody>
      </p:sp>
      <p:sp>
        <p:nvSpPr>
          <p:cNvPr id="23" name="Espace réservé du numéro de diapositive 22"/>
          <p:cNvSpPr>
            <a:spLocks noGrp="1"/>
          </p:cNvSpPr>
          <p:nvPr>
            <p:ph type="sldNum" sz="quarter" idx="4"/>
          </p:nvPr>
        </p:nvSpPr>
        <p:spPr/>
        <p:txBody>
          <a:bodyPr/>
          <a:lstStyle/>
          <a:p>
            <a:fld id="{6BC6F969-B65A-4AC3-827F-E4B36E7AFCB2}" type="slidenum">
              <a:rPr lang="fr-FR" sz="1100" smtClean="0">
                <a:latin typeface="Open Sans Light"/>
                <a:cs typeface="Open Sans Light"/>
              </a:rPr>
              <a:pPr/>
              <a:t>20</a:t>
            </a:fld>
            <a:endParaRPr lang="fr-FR" sz="1100" dirty="0">
              <a:latin typeface="Open Sans Light"/>
              <a:cs typeface="Open Sans Light"/>
            </a:endParaRPr>
          </a:p>
        </p:txBody>
      </p:sp>
      <p:pic>
        <p:nvPicPr>
          <p:cNvPr id="3" name="Image 2"/>
          <p:cNvPicPr>
            <a:picLocks noChangeAspect="1"/>
          </p:cNvPicPr>
          <p:nvPr/>
        </p:nvPicPr>
        <p:blipFill>
          <a:blip r:embed="rId4"/>
          <a:stretch>
            <a:fillRect/>
          </a:stretch>
        </p:blipFill>
        <p:spPr>
          <a:xfrm>
            <a:off x="1886932" y="1445461"/>
            <a:ext cx="8418136" cy="5485093"/>
          </a:xfrm>
          <a:prstGeom prst="rect">
            <a:avLst/>
          </a:prstGeom>
        </p:spPr>
      </p:pic>
      <p:sp>
        <p:nvSpPr>
          <p:cNvPr id="21" name="Espace réservé du texte 20"/>
          <p:cNvSpPr>
            <a:spLocks noGrp="1"/>
          </p:cNvSpPr>
          <p:nvPr>
            <p:ph type="body" sz="quarter" idx="11"/>
          </p:nvPr>
        </p:nvSpPr>
        <p:spPr/>
        <p:txBody>
          <a:bodyPr>
            <a:normAutofit lnSpcReduction="10000"/>
          </a:bodyPr>
          <a:lstStyle/>
          <a:p>
            <a:r>
              <a:rPr lang="fr-FR" dirty="0"/>
              <a:t>Orientée Services sémantiques</a:t>
            </a:r>
          </a:p>
        </p:txBody>
      </p:sp>
    </p:spTree>
    <p:custDataLst>
      <p:tags r:id="rId1"/>
    </p:custDataLst>
    <p:extLst>
      <p:ext uri="{BB962C8B-B14F-4D97-AF65-F5344CB8AC3E}">
        <p14:creationId xmlns:p14="http://schemas.microsoft.com/office/powerpoint/2010/main" val="3181345892"/>
      </p:ext>
    </p:extLst>
  </p:cSld>
  <p:clrMapOvr>
    <a:masterClrMapping/>
  </p:clrMapOvr>
  <p:transition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prez_Worflow 1.png"/>
          <p:cNvPicPr>
            <a:picLocks noChangeAspect="1"/>
          </p:cNvPicPr>
          <p:nvPr/>
        </p:nvPicPr>
        <p:blipFill>
          <a:blip r:embed="rId2" cstate="print"/>
          <a:stretch>
            <a:fillRect/>
          </a:stretch>
        </p:blipFill>
        <p:spPr>
          <a:xfrm>
            <a:off x="303472" y="1875600"/>
            <a:ext cx="6712004" cy="4442400"/>
          </a:xfrm>
          <a:prstGeom prst="rect">
            <a:avLst/>
          </a:prstGeom>
        </p:spPr>
      </p:pic>
      <p:pic>
        <p:nvPicPr>
          <p:cNvPr id="17" name="Image 16" descr="prez_Workflow 5.png"/>
          <p:cNvPicPr>
            <a:picLocks noChangeAspect="1"/>
          </p:cNvPicPr>
          <p:nvPr/>
        </p:nvPicPr>
        <p:blipFill>
          <a:blip r:embed="rId3" cstate="print"/>
          <a:stretch>
            <a:fillRect/>
          </a:stretch>
        </p:blipFill>
        <p:spPr>
          <a:xfrm>
            <a:off x="322928" y="1885328"/>
            <a:ext cx="6712004" cy="4442400"/>
          </a:xfrm>
          <a:prstGeom prst="rect">
            <a:avLst/>
          </a:prstGeom>
        </p:spPr>
      </p:pic>
      <p:pic>
        <p:nvPicPr>
          <p:cNvPr id="18" name="Image 17" descr="prez_Workflow 2.png"/>
          <p:cNvPicPr>
            <a:picLocks noChangeAspect="1"/>
          </p:cNvPicPr>
          <p:nvPr/>
        </p:nvPicPr>
        <p:blipFill>
          <a:blip r:embed="rId4" cstate="print"/>
          <a:stretch>
            <a:fillRect/>
          </a:stretch>
        </p:blipFill>
        <p:spPr>
          <a:xfrm>
            <a:off x="293744" y="1875600"/>
            <a:ext cx="6712004" cy="4442400"/>
          </a:xfrm>
          <a:prstGeom prst="rect">
            <a:avLst/>
          </a:prstGeom>
        </p:spPr>
      </p:pic>
      <p:pic>
        <p:nvPicPr>
          <p:cNvPr id="19" name="Image 18" descr="prez_Workflow 3.png"/>
          <p:cNvPicPr>
            <a:picLocks noChangeAspect="1"/>
          </p:cNvPicPr>
          <p:nvPr/>
        </p:nvPicPr>
        <p:blipFill>
          <a:blip r:embed="rId5" cstate="print"/>
          <a:stretch>
            <a:fillRect/>
          </a:stretch>
        </p:blipFill>
        <p:spPr>
          <a:xfrm>
            <a:off x="305604" y="1863803"/>
            <a:ext cx="6711951" cy="4442365"/>
          </a:xfrm>
          <a:prstGeom prst="rect">
            <a:avLst/>
          </a:prstGeom>
        </p:spPr>
      </p:pic>
      <p:sp>
        <p:nvSpPr>
          <p:cNvPr id="20" name="Espace réservé du contenu 2"/>
          <p:cNvSpPr txBox="1">
            <a:spLocks/>
          </p:cNvSpPr>
          <p:nvPr/>
        </p:nvSpPr>
        <p:spPr bwMode="auto">
          <a:xfrm>
            <a:off x="6096000" y="1182026"/>
            <a:ext cx="4838545" cy="4973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lvl="1" indent="-354013" algn="just">
              <a:spcBef>
                <a:spcPct val="20000"/>
              </a:spcBef>
              <a:buFont typeface="Arial" panose="020B0604020202020204" pitchFamily="34" charset="0"/>
              <a:buChar char="•"/>
              <a:defRPr/>
            </a:pPr>
            <a:r>
              <a:rPr lang="fr-FR" dirty="0">
                <a:solidFill>
                  <a:srgbClr val="000000">
                    <a:lumMod val="65000"/>
                    <a:lumOff val="35000"/>
                  </a:srgbClr>
                </a:solidFill>
                <a:latin typeface="Open Sans Light"/>
                <a:ea typeface="ＭＳ Ｐゴシック" pitchFamily="-65" charset="-128"/>
                <a:cs typeface="Century Gothic"/>
              </a:rPr>
              <a:t>Connecteur (I/O)</a:t>
            </a:r>
          </a:p>
          <a:p>
            <a:pPr marL="531813" lvl="1" indent="-354013" algn="just">
              <a:spcBef>
                <a:spcPct val="20000"/>
              </a:spcBef>
              <a:buFont typeface="Arial" panose="020B0604020202020204" pitchFamily="34" charset="0"/>
              <a:buChar char="•"/>
              <a:defRPr/>
            </a:pPr>
            <a:r>
              <a:rPr lang="fr-FR" dirty="0">
                <a:solidFill>
                  <a:srgbClr val="000000">
                    <a:lumMod val="65000"/>
                    <a:lumOff val="35000"/>
                  </a:srgbClr>
                </a:solidFill>
                <a:latin typeface="Open Sans Light"/>
                <a:ea typeface="ＭＳ Ｐゴシック" pitchFamily="-65" charset="-128"/>
                <a:cs typeface="Century Gothic"/>
              </a:rPr>
              <a:t>Traducteur (Mapping)</a:t>
            </a: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b="1" dirty="0">
              <a:solidFill>
                <a:srgbClr val="000000">
                  <a:lumMod val="65000"/>
                  <a:lumOff val="35000"/>
                </a:srgbClr>
              </a:solidFill>
              <a:latin typeface="Century Gothic"/>
              <a:ea typeface="ＭＳ Ｐゴシック" pitchFamily="-65" charset="-128"/>
              <a:cs typeface="Century Gothic"/>
            </a:endParaRPr>
          </a:p>
          <a:p>
            <a:pPr marL="531813" marR="0" lvl="1" indent="-354013" algn="just" defTabSz="914400" rtl="0" eaLnBrk="1" fontAlgn="base" latinLnBrk="0" hangingPunct="1">
              <a:lnSpc>
                <a:spcPct val="100000"/>
              </a:lnSpc>
              <a:spcBef>
                <a:spcPct val="20000"/>
              </a:spcBef>
              <a:spcAft>
                <a:spcPct val="0"/>
              </a:spcAft>
              <a:buClrTx/>
              <a:buSzTx/>
              <a:tabLst/>
              <a:defRPr/>
            </a:pPr>
            <a:endParaRPr lang="fr-FR" dirty="0">
              <a:solidFill>
                <a:srgbClr val="000000">
                  <a:lumMod val="65000"/>
                  <a:lumOff val="35000"/>
                </a:srgbClr>
              </a:solidFill>
              <a:latin typeface="Century Gothic"/>
              <a:ea typeface="ＭＳ Ｐゴシック" pitchFamily="-65" charset="-128"/>
              <a:cs typeface="Century Gothic"/>
            </a:endParaRPr>
          </a:p>
        </p:txBody>
      </p:sp>
      <p:sp>
        <p:nvSpPr>
          <p:cNvPr id="3" name="Titre 2"/>
          <p:cNvSpPr>
            <a:spLocks noGrp="1"/>
          </p:cNvSpPr>
          <p:nvPr>
            <p:ph type="title"/>
          </p:nvPr>
        </p:nvSpPr>
        <p:spPr/>
        <p:txBody>
          <a:bodyPr/>
          <a:lstStyle/>
          <a:p>
            <a:r>
              <a:rPr lang="fr-FR" dirty="0"/>
              <a:t>Guichet d’interopérabilité</a:t>
            </a:r>
            <a:endParaRPr lang="en-US" dirty="0"/>
          </a:p>
        </p:txBody>
      </p:sp>
      <p:sp>
        <p:nvSpPr>
          <p:cNvPr id="4" name="Espace réservé du texte 3"/>
          <p:cNvSpPr>
            <a:spLocks noGrp="1"/>
          </p:cNvSpPr>
          <p:nvPr>
            <p:ph type="body" sz="quarter" idx="11"/>
          </p:nvPr>
        </p:nvSpPr>
        <p:spPr/>
        <p:txBody>
          <a:bodyPr/>
          <a:lstStyle/>
          <a:p>
            <a:r>
              <a:rPr lang="fr-FR" dirty="0"/>
              <a:t>Principes</a:t>
            </a:r>
            <a:endParaRPr lang="en-US" dirty="0"/>
          </a:p>
        </p:txBody>
      </p:sp>
      <p:pic>
        <p:nvPicPr>
          <p:cNvPr id="12" name="Picture 2" descr="http://www.formation-mlm-vdi.com/planification-dynamique/images/grilles.jpg"/>
          <p:cNvPicPr>
            <a:picLocks noChangeAspect="1" noChangeArrowheads="1"/>
          </p:cNvPicPr>
          <p:nvPr/>
        </p:nvPicPr>
        <p:blipFill>
          <a:blip r:embed="rId6" cstate="print"/>
          <a:srcRect/>
          <a:stretch>
            <a:fillRect/>
          </a:stretch>
        </p:blipFill>
        <p:spPr bwMode="auto">
          <a:xfrm>
            <a:off x="5876645" y="4374042"/>
            <a:ext cx="1632390" cy="1001568"/>
          </a:xfrm>
          <a:prstGeom prst="rect">
            <a:avLst/>
          </a:prstGeom>
          <a:noFill/>
        </p:spPr>
      </p:pic>
      <p:sp>
        <p:nvSpPr>
          <p:cNvPr id="13" name="Flèche droite 12"/>
          <p:cNvSpPr/>
          <p:nvPr/>
        </p:nvSpPr>
        <p:spPr>
          <a:xfrm>
            <a:off x="7853801" y="4627465"/>
            <a:ext cx="473789" cy="391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4"/>
          <p:cNvPicPr>
            <a:picLocks noChangeAspect="1" noChangeArrowheads="1"/>
          </p:cNvPicPr>
          <p:nvPr/>
        </p:nvPicPr>
        <p:blipFill>
          <a:blip r:embed="rId7" cstate="print"/>
          <a:srcRect/>
          <a:stretch>
            <a:fillRect/>
          </a:stretch>
        </p:blipFill>
        <p:spPr bwMode="auto">
          <a:xfrm>
            <a:off x="8614574" y="4267248"/>
            <a:ext cx="1314678" cy="1154951"/>
          </a:xfrm>
          <a:prstGeom prst="rect">
            <a:avLst/>
          </a:prstGeom>
          <a:noFill/>
          <a:ln w="9525">
            <a:noFill/>
            <a:miter lim="800000"/>
            <a:headEnd/>
            <a:tailEnd/>
          </a:ln>
        </p:spPr>
      </p:pic>
      <p:pic>
        <p:nvPicPr>
          <p:cNvPr id="15" name="Image 14" descr="prez_Workflow 4.png"/>
          <p:cNvPicPr>
            <a:picLocks noChangeAspect="1"/>
          </p:cNvPicPr>
          <p:nvPr/>
        </p:nvPicPr>
        <p:blipFill>
          <a:blip r:embed="rId8" cstate="print"/>
          <a:stretch>
            <a:fillRect/>
          </a:stretch>
        </p:blipFill>
        <p:spPr>
          <a:xfrm>
            <a:off x="312666" y="1875600"/>
            <a:ext cx="6712004" cy="4442400"/>
          </a:xfrm>
          <a:prstGeom prst="rect">
            <a:avLst/>
          </a:prstGeom>
        </p:spPr>
      </p:pic>
      <p:sp>
        <p:nvSpPr>
          <p:cNvPr id="21"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21</a:t>
            </a:fld>
            <a:endParaRPr lang="fr-FR" sz="1100" dirty="0">
              <a:latin typeface="Open Sans Light"/>
              <a:cs typeface="Open Sans Light"/>
            </a:endParaRPr>
          </a:p>
        </p:txBody>
      </p:sp>
    </p:spTree>
    <p:extLst>
      <p:ext uri="{BB962C8B-B14F-4D97-AF65-F5344CB8AC3E}">
        <p14:creationId xmlns:p14="http://schemas.microsoft.com/office/powerpoint/2010/main" val="33672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xEl>
                                              <p:pRg st="7" end="7"/>
                                            </p:txEl>
                                          </p:spTgt>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2"/>
          </p:nvPr>
        </p:nvPicPr>
        <p:blipFill>
          <a:blip r:embed="rId2"/>
          <a:stretch>
            <a:fillRect/>
          </a:stretch>
        </p:blipFill>
        <p:spPr>
          <a:xfrm>
            <a:off x="5770794" y="2336268"/>
            <a:ext cx="6421206" cy="5650142"/>
          </a:xfrm>
        </p:spPr>
      </p:pic>
      <p:sp>
        <p:nvSpPr>
          <p:cNvPr id="3" name="Titre 2"/>
          <p:cNvSpPr>
            <a:spLocks noGrp="1"/>
          </p:cNvSpPr>
          <p:nvPr>
            <p:ph type="title"/>
          </p:nvPr>
        </p:nvSpPr>
        <p:spPr/>
        <p:txBody>
          <a:bodyPr/>
          <a:lstStyle/>
          <a:p>
            <a:r>
              <a:rPr lang="fr-FR" dirty="0"/>
              <a:t>Guichet d’interopérabilité</a:t>
            </a:r>
            <a:endParaRPr lang="en-US" dirty="0"/>
          </a:p>
        </p:txBody>
      </p:sp>
      <p:sp>
        <p:nvSpPr>
          <p:cNvPr id="4" name="Espace réservé du texte 3"/>
          <p:cNvSpPr>
            <a:spLocks noGrp="1"/>
          </p:cNvSpPr>
          <p:nvPr>
            <p:ph type="body" sz="quarter" idx="11"/>
          </p:nvPr>
        </p:nvSpPr>
        <p:spPr/>
        <p:txBody>
          <a:bodyPr/>
          <a:lstStyle/>
          <a:p>
            <a:r>
              <a:rPr lang="fr-FR" dirty="0"/>
              <a:t>Framework &amp; Structure d’une application</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Arial" panose="020B0604020202020204" pitchFamily="34" charset="0"/>
              <a:buChar char="•"/>
            </a:pPr>
            <a:r>
              <a:rPr lang="fr-FR" sz="1600" b="1" dirty="0"/>
              <a:t>Common Layer</a:t>
            </a:r>
          </a:p>
          <a:p>
            <a:pPr marL="0" indent="0">
              <a:spcBef>
                <a:spcPts val="1200"/>
              </a:spcBef>
              <a:buNone/>
            </a:pPr>
            <a:r>
              <a:rPr lang="fr-FR" sz="1600" dirty="0"/>
              <a:t>Gérées par la core team du Framework</a:t>
            </a:r>
          </a:p>
          <a:p>
            <a:pPr marL="0" indent="0">
              <a:spcBef>
                <a:spcPts val="1200"/>
              </a:spcBef>
              <a:buNone/>
            </a:pPr>
            <a:endParaRPr lang="fr-FR" sz="1600" b="1" dirty="0"/>
          </a:p>
          <a:p>
            <a:pPr>
              <a:spcBef>
                <a:spcPts val="1200"/>
              </a:spcBef>
            </a:pPr>
            <a:r>
              <a:rPr lang="fr-FR" sz="1600" b="1" dirty="0"/>
              <a:t>Model Layer</a:t>
            </a:r>
          </a:p>
          <a:p>
            <a:pPr marL="0" indent="0">
              <a:spcBef>
                <a:spcPts val="1200"/>
              </a:spcBef>
              <a:buNone/>
            </a:pPr>
            <a:r>
              <a:rPr lang="fr-FR" sz="1600" dirty="0"/>
              <a:t>Gérée par l’</a:t>
            </a:r>
            <a:r>
              <a:rPr lang="fr-FR" sz="1600" dirty="0" err="1"/>
              <a:t>ontologue</a:t>
            </a:r>
            <a:br>
              <a:rPr lang="fr-FR" sz="1600" dirty="0"/>
            </a:br>
            <a:r>
              <a:rPr lang="fr-FR" sz="1600" dirty="0"/>
              <a:t>Générée &amp; versionnée automatiquement</a:t>
            </a:r>
          </a:p>
          <a:p>
            <a:pPr marL="0" indent="0">
              <a:spcBef>
                <a:spcPts val="1200"/>
              </a:spcBef>
              <a:buNone/>
            </a:pPr>
            <a:endParaRPr lang="fr-FR" sz="1600" b="1" dirty="0"/>
          </a:p>
          <a:p>
            <a:pPr>
              <a:spcBef>
                <a:spcPts val="1200"/>
              </a:spcBef>
            </a:pPr>
            <a:r>
              <a:rPr lang="fr-FR" sz="1600" b="1" dirty="0"/>
              <a:t>Application Layer</a:t>
            </a:r>
          </a:p>
          <a:p>
            <a:pPr marL="0" indent="0">
              <a:spcBef>
                <a:spcPts val="1200"/>
              </a:spcBef>
              <a:buNone/>
            </a:pPr>
            <a:r>
              <a:rPr lang="fr-FR" sz="1600" dirty="0"/>
              <a:t>Gérée par le développeur du service</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22</a:t>
            </a:fld>
            <a:endParaRPr lang="fr-FR" sz="1100" dirty="0">
              <a:latin typeface="Open Sans Light"/>
              <a:cs typeface="Open Sans Light"/>
            </a:endParaRPr>
          </a:p>
        </p:txBody>
      </p:sp>
      <p:pic>
        <p:nvPicPr>
          <p:cNvPr id="8" name="Espace réservé du contenu 5"/>
          <p:cNvPicPr>
            <a:picLocks noChangeAspect="1"/>
          </p:cNvPicPr>
          <p:nvPr/>
        </p:nvPicPr>
        <p:blipFill rotWithShape="1">
          <a:blip r:embed="rId2"/>
          <a:srcRect b="59733"/>
          <a:stretch/>
        </p:blipFill>
        <p:spPr>
          <a:xfrm>
            <a:off x="5770794" y="3475802"/>
            <a:ext cx="6421206" cy="2275139"/>
          </a:xfrm>
          <a:prstGeom prst="rect">
            <a:avLst/>
          </a:prstGeom>
        </p:spPr>
      </p:pic>
      <p:sp>
        <p:nvSpPr>
          <p:cNvPr id="2" name="Rectangle 1"/>
          <p:cNvSpPr/>
          <p:nvPr/>
        </p:nvSpPr>
        <p:spPr>
          <a:xfrm>
            <a:off x="5770794" y="1060315"/>
            <a:ext cx="6421206" cy="2607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9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Guichet d’interopérabilité</a:t>
            </a:r>
            <a:endParaRPr lang="en-US" dirty="0"/>
          </a:p>
        </p:txBody>
      </p:sp>
      <p:sp>
        <p:nvSpPr>
          <p:cNvPr id="4" name="Espace réservé du texte 3"/>
          <p:cNvSpPr>
            <a:spLocks noGrp="1"/>
          </p:cNvSpPr>
          <p:nvPr>
            <p:ph type="body" sz="quarter" idx="11"/>
          </p:nvPr>
        </p:nvSpPr>
        <p:spPr/>
        <p:txBody>
          <a:bodyPr/>
          <a:lstStyle/>
          <a:p>
            <a:r>
              <a:rPr lang="fr-FR" dirty="0"/>
              <a:t>Communication layer « </a:t>
            </a:r>
            <a:r>
              <a:rPr lang="fr-FR" dirty="0" err="1"/>
              <a:t>gio</a:t>
            </a:r>
            <a:r>
              <a:rPr lang="fr-FR" dirty="0"/>
              <a:t> »</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Protocole </a:t>
            </a:r>
            <a:r>
              <a:rPr lang="fr-FR" sz="1600" dirty="0">
                <a:solidFill>
                  <a:srgbClr val="000000">
                    <a:lumMod val="65000"/>
                    <a:lumOff val="35000"/>
                  </a:srgbClr>
                </a:solidFill>
                <a:latin typeface="Open Sans Light" panose="020B0306030504020204"/>
                <a:ea typeface="ＭＳ Ｐゴシック" pitchFamily="-65" charset="-128"/>
                <a:cs typeface="Century Gothic"/>
              </a:rPr>
              <a:t>basé sur </a:t>
            </a:r>
            <a:r>
              <a:rPr lang="fr-FR" sz="1600" b="1" dirty="0">
                <a:solidFill>
                  <a:srgbClr val="000000">
                    <a:lumMod val="65000"/>
                    <a:lumOff val="35000"/>
                  </a:srgbClr>
                </a:solidFill>
                <a:latin typeface="Open Sans Light" panose="020B0306030504020204"/>
                <a:ea typeface="ＭＳ Ｐゴシック" pitchFamily="-65" charset="-128"/>
                <a:cs typeface="Century Gothic"/>
              </a:rPr>
              <a:t>AMQP</a:t>
            </a:r>
            <a:r>
              <a:rPr lang="fr-FR" sz="1600" dirty="0">
                <a:solidFill>
                  <a:srgbClr val="000000">
                    <a:lumMod val="65000"/>
                    <a:lumOff val="35000"/>
                  </a:srgbClr>
                </a:solidFill>
                <a:latin typeface="Open Sans Light" panose="020B0306030504020204"/>
                <a:ea typeface="ＭＳ Ｐゴシック" pitchFamily="-65" charset="-128"/>
                <a:cs typeface="Century Gothic"/>
              </a:rPr>
              <a:t> (</a:t>
            </a:r>
            <a:r>
              <a:rPr lang="fr-FR" sz="1600" b="1" i="1" dirty="0">
                <a:solidFill>
                  <a:srgbClr val="000000">
                    <a:lumMod val="65000"/>
                    <a:lumOff val="35000"/>
                  </a:srgbClr>
                </a:solidFill>
                <a:latin typeface="Open Sans Light" panose="020B0306030504020204"/>
                <a:ea typeface="ＭＳ Ｐゴシック" pitchFamily="-65" charset="-128"/>
                <a:cs typeface="Century Gothic"/>
              </a:rPr>
              <a:t>A</a:t>
            </a:r>
            <a:r>
              <a:rPr lang="fr-FR" sz="1600" i="1" dirty="0">
                <a:solidFill>
                  <a:srgbClr val="000000">
                    <a:lumMod val="65000"/>
                    <a:lumOff val="35000"/>
                  </a:srgbClr>
                </a:solidFill>
                <a:latin typeface="Open Sans Light" panose="020B0306030504020204"/>
                <a:ea typeface="ＭＳ Ｐゴシック" pitchFamily="-65" charset="-128"/>
                <a:cs typeface="Century Gothic"/>
              </a:rPr>
              <a:t>dvanced </a:t>
            </a:r>
            <a:r>
              <a:rPr lang="fr-FR" sz="1600" b="1" i="1" dirty="0">
                <a:solidFill>
                  <a:srgbClr val="000000">
                    <a:lumMod val="65000"/>
                    <a:lumOff val="35000"/>
                  </a:srgbClr>
                </a:solidFill>
                <a:latin typeface="Open Sans Light" panose="020B0306030504020204"/>
                <a:ea typeface="ＭＳ Ｐゴシック" pitchFamily="-65" charset="-128"/>
                <a:cs typeface="Century Gothic"/>
              </a:rPr>
              <a:t>M</a:t>
            </a:r>
            <a:r>
              <a:rPr lang="fr-FR" sz="1600" i="1" dirty="0">
                <a:solidFill>
                  <a:srgbClr val="000000">
                    <a:lumMod val="65000"/>
                    <a:lumOff val="35000"/>
                  </a:srgbClr>
                </a:solidFill>
                <a:latin typeface="Open Sans Light" panose="020B0306030504020204"/>
                <a:ea typeface="ＭＳ Ｐゴシック" pitchFamily="-65" charset="-128"/>
                <a:cs typeface="Century Gothic"/>
              </a:rPr>
              <a:t>essage </a:t>
            </a:r>
            <a:r>
              <a:rPr lang="fr-FR" sz="1600" b="1" i="1" dirty="0" err="1">
                <a:solidFill>
                  <a:srgbClr val="000000">
                    <a:lumMod val="65000"/>
                    <a:lumOff val="35000"/>
                  </a:srgbClr>
                </a:solidFill>
                <a:latin typeface="Open Sans Light" panose="020B0306030504020204"/>
                <a:ea typeface="ＭＳ Ｐゴシック" pitchFamily="-65" charset="-128"/>
                <a:cs typeface="Century Gothic"/>
              </a:rPr>
              <a:t>Q</a:t>
            </a:r>
            <a:r>
              <a:rPr lang="fr-FR" sz="1600" i="1" dirty="0" err="1">
                <a:solidFill>
                  <a:srgbClr val="000000">
                    <a:lumMod val="65000"/>
                    <a:lumOff val="35000"/>
                  </a:srgbClr>
                </a:solidFill>
                <a:latin typeface="Open Sans Light" panose="020B0306030504020204"/>
                <a:ea typeface="ＭＳ Ｐゴシック" pitchFamily="-65" charset="-128"/>
                <a:cs typeface="Century Gothic"/>
              </a:rPr>
              <a:t>ueing</a:t>
            </a:r>
            <a:r>
              <a:rPr lang="fr-FR" sz="1600" i="1" dirty="0">
                <a:solidFill>
                  <a:srgbClr val="000000">
                    <a:lumMod val="65000"/>
                    <a:lumOff val="35000"/>
                  </a:srgbClr>
                </a:solidFill>
                <a:latin typeface="Open Sans Light" panose="020B0306030504020204"/>
                <a:ea typeface="ＭＳ Ｐゴシック" pitchFamily="-65" charset="-128"/>
                <a:cs typeface="Century Gothic"/>
              </a:rPr>
              <a:t> </a:t>
            </a:r>
            <a:r>
              <a:rPr lang="fr-FR" sz="1600" b="1" i="1" dirty="0">
                <a:solidFill>
                  <a:srgbClr val="000000">
                    <a:lumMod val="65000"/>
                    <a:lumOff val="35000"/>
                  </a:srgbClr>
                </a:solidFill>
                <a:latin typeface="Open Sans Light" panose="020B0306030504020204"/>
                <a:ea typeface="ＭＳ Ｐゴシック" pitchFamily="-65" charset="-128"/>
                <a:cs typeface="Century Gothic"/>
              </a:rPr>
              <a:t>P</a:t>
            </a:r>
            <a:r>
              <a:rPr lang="fr-FR" sz="1600" i="1" dirty="0">
                <a:solidFill>
                  <a:srgbClr val="000000">
                    <a:lumMod val="65000"/>
                    <a:lumOff val="35000"/>
                  </a:srgbClr>
                </a:solidFill>
                <a:latin typeface="Open Sans Light" panose="020B0306030504020204"/>
                <a:ea typeface="ＭＳ Ｐゴシック" pitchFamily="-65" charset="-128"/>
                <a:cs typeface="Century Gothic"/>
              </a:rPr>
              <a:t>rotocol</a:t>
            </a:r>
            <a:r>
              <a:rPr lang="fr-FR" sz="1600" dirty="0">
                <a:solidFill>
                  <a:srgbClr val="000000">
                    <a:lumMod val="65000"/>
                    <a:lumOff val="35000"/>
                  </a:srgbClr>
                </a:solidFill>
                <a:latin typeface="Open Sans Light" panose="020B0306030504020204"/>
                <a:ea typeface="ＭＳ Ｐゴシック" pitchFamily="-65" charset="-128"/>
                <a:cs typeface="Century Gothic"/>
              </a:rPr>
              <a:t>).</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ISO/IEC 19464</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Utilisation du format ouvert </a:t>
            </a:r>
            <a:r>
              <a:rPr lang="fr-FR" sz="1600" b="1" dirty="0">
                <a:solidFill>
                  <a:srgbClr val="000000">
                    <a:lumMod val="65000"/>
                    <a:lumOff val="35000"/>
                  </a:srgbClr>
                </a:solidFill>
                <a:latin typeface="Open Sans Light" panose="020B0306030504020204"/>
                <a:ea typeface="ＭＳ Ｐゴシック" pitchFamily="-65" charset="-128"/>
                <a:cs typeface="Century Gothic"/>
              </a:rPr>
              <a:t>JSON-LD</a:t>
            </a:r>
            <a:r>
              <a:rPr lang="fr-FR" sz="1600" dirty="0">
                <a:solidFill>
                  <a:srgbClr val="000000">
                    <a:lumMod val="65000"/>
                    <a:lumOff val="35000"/>
                  </a:srgbClr>
                </a:solidFill>
                <a:latin typeface="Open Sans Light" panose="020B0306030504020204"/>
                <a:ea typeface="ＭＳ Ｐゴシック" pitchFamily="-65" charset="-128"/>
                <a:cs typeface="Century Gothic"/>
              </a:rPr>
              <a:t> 1.0</a:t>
            </a:r>
          </a:p>
          <a:p>
            <a:pPr marL="577850" lvl="2" indent="0" algn="just">
              <a:buNone/>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a:t>
            </a:r>
            <a:r>
              <a:rPr lang="en-US" sz="1600" b="1" i="1" dirty="0"/>
              <a:t>J</a:t>
            </a:r>
            <a:r>
              <a:rPr lang="en-US" sz="1600" i="1" dirty="0"/>
              <a:t>ava</a:t>
            </a:r>
            <a:r>
              <a:rPr lang="en-US" sz="1600" b="1" i="1" dirty="0"/>
              <a:t>S</a:t>
            </a:r>
            <a:r>
              <a:rPr lang="en-US" sz="1600" i="1" dirty="0"/>
              <a:t>cript </a:t>
            </a:r>
            <a:r>
              <a:rPr lang="en-US" sz="1600" b="1" i="1" dirty="0"/>
              <a:t>O</a:t>
            </a:r>
            <a:r>
              <a:rPr lang="en-US" sz="1600" i="1" dirty="0"/>
              <a:t>bject </a:t>
            </a:r>
            <a:r>
              <a:rPr lang="en-US" sz="1600" b="1" i="1" dirty="0"/>
              <a:t>N</a:t>
            </a:r>
            <a:r>
              <a:rPr lang="en-US" sz="1600" i="1" dirty="0"/>
              <a:t>otation for </a:t>
            </a:r>
            <a:r>
              <a:rPr lang="en-US" sz="1600" b="1" i="1" dirty="0"/>
              <a:t>L</a:t>
            </a:r>
            <a:r>
              <a:rPr lang="en-US" sz="1600" i="1" dirty="0"/>
              <a:t>inked </a:t>
            </a:r>
            <a:r>
              <a:rPr lang="en-US" sz="1600" b="1" i="1" dirty="0"/>
              <a:t>D</a:t>
            </a:r>
            <a:r>
              <a:rPr lang="en-US" sz="1600" i="1" dirty="0"/>
              <a:t>ata</a:t>
            </a:r>
            <a:r>
              <a:rPr lang="en-US" dirty="0"/>
              <a:t>)</a:t>
            </a: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Déclaration et </a:t>
            </a:r>
            <a:r>
              <a:rPr lang="fr-FR" sz="1600" dirty="0" err="1">
                <a:solidFill>
                  <a:srgbClr val="000000">
                    <a:lumMod val="65000"/>
                    <a:lumOff val="35000"/>
                  </a:srgbClr>
                </a:solidFill>
                <a:latin typeface="Open Sans Light" panose="020B0306030504020204"/>
                <a:ea typeface="ＭＳ Ｐゴシック" pitchFamily="-65" charset="-128"/>
                <a:cs typeface="Century Gothic"/>
              </a:rPr>
              <a:t>mapping</a:t>
            </a:r>
            <a:r>
              <a:rPr lang="fr-FR" sz="1600" dirty="0">
                <a:solidFill>
                  <a:srgbClr val="000000">
                    <a:lumMod val="65000"/>
                    <a:lumOff val="35000"/>
                  </a:srgbClr>
                </a:solidFill>
                <a:latin typeface="Open Sans Light" panose="020B0306030504020204"/>
                <a:ea typeface="ＭＳ Ｐゴシック" pitchFamily="-65" charset="-128"/>
                <a:cs typeface="Century Gothic"/>
              </a:rPr>
              <a:t> des services de l’application</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Connexion &amp; Authentification</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(Dé)sérialisation des messages et des paramètres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Support des erreurs &amp; des statuts en temps réel</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Mécanisme de « </a:t>
            </a:r>
            <a:r>
              <a:rPr lang="fr-FR" sz="1600" dirty="0" err="1">
                <a:solidFill>
                  <a:srgbClr val="000000">
                    <a:lumMod val="65000"/>
                    <a:lumOff val="35000"/>
                  </a:srgbClr>
                </a:solidFill>
                <a:latin typeface="Open Sans Light" panose="020B0306030504020204"/>
                <a:ea typeface="ＭＳ Ｐゴシック" pitchFamily="-65" charset="-128"/>
                <a:cs typeface="Century Gothic"/>
              </a:rPr>
              <a:t>retry</a:t>
            </a:r>
            <a:r>
              <a:rPr lang="fr-FR" sz="1600" dirty="0">
                <a:solidFill>
                  <a:srgbClr val="000000">
                    <a:lumMod val="65000"/>
                    <a:lumOff val="35000"/>
                  </a:srgbClr>
                </a:solidFill>
                <a:latin typeface="Open Sans Light" panose="020B0306030504020204"/>
                <a:ea typeface="ＭＳ Ｐゴシック" pitchFamily="-65" charset="-128"/>
                <a:cs typeface="Century Gothic"/>
              </a:rPr>
              <a:t> </a:t>
            </a:r>
            <a:r>
              <a:rPr lang="fr-FR" sz="1600" dirty="0" err="1">
                <a:solidFill>
                  <a:srgbClr val="000000">
                    <a:lumMod val="65000"/>
                    <a:lumOff val="35000"/>
                  </a:srgbClr>
                </a:solidFill>
                <a:latin typeface="Open Sans Light" panose="020B0306030504020204"/>
                <a:ea typeface="ＭＳ Ｐゴシック" pitchFamily="-65" charset="-128"/>
                <a:cs typeface="Century Gothic"/>
              </a:rPr>
              <a:t>later</a:t>
            </a:r>
            <a:r>
              <a:rPr lang="fr-FR" sz="1600" dirty="0">
                <a:solidFill>
                  <a:srgbClr val="000000">
                    <a:lumMod val="65000"/>
                    <a:lumOff val="35000"/>
                  </a:srgbClr>
                </a:solidFill>
                <a:latin typeface="Open Sans Light" panose="020B0306030504020204"/>
                <a:ea typeface="ＭＳ Ｐゴシック" pitchFamily="-65" charset="-128"/>
                <a:cs typeface="Century Gothic"/>
              </a:rPr>
              <a:t> » exponentiel</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Canal de communication dédié avec chaque instance</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23</a:t>
            </a:fld>
            <a:endParaRPr lang="fr-FR" sz="1100" dirty="0">
              <a:latin typeface="Open Sans Light"/>
              <a:cs typeface="Open Sans Light"/>
            </a:endParaRPr>
          </a:p>
        </p:txBody>
      </p:sp>
      <p:pic>
        <p:nvPicPr>
          <p:cNvPr id="10" name="Image 9"/>
          <p:cNvPicPr>
            <a:picLocks noChangeAspect="1"/>
          </p:cNvPicPr>
          <p:nvPr/>
        </p:nvPicPr>
        <p:blipFill>
          <a:blip r:embed="rId3"/>
          <a:stretch>
            <a:fillRect/>
          </a:stretch>
        </p:blipFill>
        <p:spPr>
          <a:xfrm>
            <a:off x="8281987" y="2295525"/>
            <a:ext cx="2733675" cy="2266950"/>
          </a:xfrm>
          <a:prstGeom prst="rect">
            <a:avLst/>
          </a:prstGeom>
        </p:spPr>
      </p:pic>
    </p:spTree>
    <p:extLst>
      <p:ext uri="{BB962C8B-B14F-4D97-AF65-F5344CB8AC3E}">
        <p14:creationId xmlns:p14="http://schemas.microsoft.com/office/powerpoint/2010/main" val="76414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Guichet d’interopérabilité</a:t>
            </a:r>
            <a:endParaRPr lang="en-US" dirty="0"/>
          </a:p>
        </p:txBody>
      </p:sp>
      <p:sp>
        <p:nvSpPr>
          <p:cNvPr id="4" name="Espace réservé du texte 3"/>
          <p:cNvSpPr>
            <a:spLocks noGrp="1"/>
          </p:cNvSpPr>
          <p:nvPr>
            <p:ph type="body" sz="quarter" idx="11"/>
          </p:nvPr>
        </p:nvSpPr>
        <p:spPr/>
        <p:txBody>
          <a:bodyPr/>
          <a:lstStyle/>
          <a:p>
            <a:r>
              <a:rPr lang="fr-FR" dirty="0"/>
              <a:t>Model layer « profile-client »</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Générée et versionnée automatiquement sur la base des profiles gérés</a:t>
            </a:r>
          </a:p>
          <a:p>
            <a:pPr marL="177800" lvl="1" indent="0" algn="just">
              <a:buNone/>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par l’</a:t>
            </a:r>
            <a:r>
              <a:rPr lang="fr-FR" sz="1600" dirty="0" err="1">
                <a:solidFill>
                  <a:srgbClr val="000000">
                    <a:lumMod val="65000"/>
                    <a:lumOff val="35000"/>
                  </a:srgbClr>
                </a:solidFill>
                <a:latin typeface="Open Sans Light" panose="020B0306030504020204"/>
                <a:ea typeface="ＭＳ Ｐゴシック" pitchFamily="-65" charset="-128"/>
                <a:cs typeface="Century Gothic"/>
              </a:rPr>
              <a:t>ontologue</a:t>
            </a: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Object Resource Mapping (</a:t>
            </a:r>
            <a:r>
              <a:rPr lang="fr-FR" sz="1600" b="1" dirty="0">
                <a:solidFill>
                  <a:srgbClr val="000000">
                    <a:lumMod val="65000"/>
                    <a:lumOff val="35000"/>
                  </a:srgbClr>
                </a:solidFill>
                <a:latin typeface="Open Sans Light" panose="020B0306030504020204"/>
                <a:ea typeface="ＭＳ Ｐゴシック" pitchFamily="-65" charset="-128"/>
                <a:cs typeface="Century Gothic"/>
              </a:rPr>
              <a:t>ORM</a:t>
            </a:r>
            <a:r>
              <a:rPr lang="fr-FR" sz="1600" dirty="0">
                <a:solidFill>
                  <a:srgbClr val="000000">
                    <a:lumMod val="65000"/>
                    <a:lumOff val="35000"/>
                  </a:srgbClr>
                </a:solidFill>
                <a:latin typeface="Open Sans Light" panose="020B0306030504020204"/>
                <a:ea typeface="ＭＳ Ｐゴシック" pitchFamily="-65" charset="-128"/>
                <a:cs typeface="Century Gothic"/>
              </a:rPr>
              <a:t>)</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Abstraction de la couche « data » de sérialisation (JSON-LD)</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24</a:t>
            </a:fld>
            <a:endParaRPr lang="fr-FR" sz="1100" dirty="0">
              <a:latin typeface="Open Sans Light"/>
              <a:cs typeface="Open Sans Light"/>
            </a:endParaRPr>
          </a:p>
        </p:txBody>
      </p:sp>
      <p:pic>
        <p:nvPicPr>
          <p:cNvPr id="8" name="Image 7"/>
          <p:cNvPicPr>
            <a:picLocks noChangeAspect="1"/>
          </p:cNvPicPr>
          <p:nvPr/>
        </p:nvPicPr>
        <p:blipFill>
          <a:blip r:embed="rId2"/>
          <a:stretch>
            <a:fillRect/>
          </a:stretch>
        </p:blipFill>
        <p:spPr>
          <a:xfrm>
            <a:off x="8989817" y="1621042"/>
            <a:ext cx="1830583" cy="1830583"/>
          </a:xfrm>
          <a:prstGeom prst="rect">
            <a:avLst/>
          </a:prstGeom>
        </p:spPr>
      </p:pic>
    </p:spTree>
    <p:extLst>
      <p:ext uri="{BB962C8B-B14F-4D97-AF65-F5344CB8AC3E}">
        <p14:creationId xmlns:p14="http://schemas.microsoft.com/office/powerpoint/2010/main" val="249991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Guichet d’interopérabilité</a:t>
            </a:r>
            <a:endParaRPr lang="en-US" dirty="0"/>
          </a:p>
        </p:txBody>
      </p:sp>
      <p:sp>
        <p:nvSpPr>
          <p:cNvPr id="4" name="Espace réservé du texte 3"/>
          <p:cNvSpPr>
            <a:spLocks noGrp="1"/>
          </p:cNvSpPr>
          <p:nvPr>
            <p:ph type="body" sz="quarter" idx="11"/>
          </p:nvPr>
        </p:nvSpPr>
        <p:spPr/>
        <p:txBody>
          <a:bodyPr/>
          <a:lstStyle/>
          <a:p>
            <a:r>
              <a:rPr lang="fr-FR" dirty="0"/>
              <a:t>Application layer</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Code métier lié au service</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25</a:t>
            </a:fld>
            <a:endParaRPr lang="fr-FR" sz="1100" dirty="0">
              <a:latin typeface="Open Sans Light"/>
              <a:cs typeface="Open Sans Light"/>
            </a:endParaRPr>
          </a:p>
        </p:txBody>
      </p:sp>
      <p:pic>
        <p:nvPicPr>
          <p:cNvPr id="8" name="Image 7"/>
          <p:cNvPicPr>
            <a:picLocks noChangeAspect="1"/>
          </p:cNvPicPr>
          <p:nvPr/>
        </p:nvPicPr>
        <p:blipFill>
          <a:blip r:embed="rId2"/>
          <a:stretch>
            <a:fillRect/>
          </a:stretch>
        </p:blipFill>
        <p:spPr>
          <a:xfrm>
            <a:off x="8989817" y="1621042"/>
            <a:ext cx="1830583" cy="1830583"/>
          </a:xfrm>
          <a:prstGeom prst="rect">
            <a:avLst/>
          </a:prstGeom>
        </p:spPr>
      </p:pic>
    </p:spTree>
    <p:extLst>
      <p:ext uri="{BB962C8B-B14F-4D97-AF65-F5344CB8AC3E}">
        <p14:creationId xmlns:p14="http://schemas.microsoft.com/office/powerpoint/2010/main" val="40269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Manifeste Applicatif</a:t>
            </a:r>
            <a:endParaRPr lang="en-US" dirty="0"/>
          </a:p>
        </p:txBody>
      </p:sp>
      <p:sp>
        <p:nvSpPr>
          <p:cNvPr id="4" name="Espace réservé du texte 3"/>
          <p:cNvSpPr>
            <a:spLocks noGrp="1"/>
          </p:cNvSpPr>
          <p:nvPr>
            <p:ph type="body" sz="quarter" idx="11"/>
          </p:nvPr>
        </p:nvSpPr>
        <p:spPr/>
        <p:txBody>
          <a:bodyPr/>
          <a:lstStyle/>
          <a:p>
            <a:r>
              <a:rPr lang="fr-FR" dirty="0"/>
              <a:t>Dépendances</a:t>
            </a:r>
            <a:endParaRPr lang="en-US" dirty="0"/>
          </a:p>
        </p:txBody>
      </p:sp>
      <p:sp>
        <p:nvSpPr>
          <p:cNvPr id="5" name="Espace réservé du contenu 4"/>
          <p:cNvSpPr txBox="1">
            <a:spLocks/>
          </p:cNvSpPr>
          <p:nvPr/>
        </p:nvSpPr>
        <p:spPr>
          <a:xfrm>
            <a:off x="241300" y="1844505"/>
            <a:ext cx="781685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Décrit sémantiquement les dépendances de l’application</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Supprimer la dépendance du Sys Admin dans le déploiement d’une application</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Nom de l’application</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Paramètres (littéral, chemin, etc.)</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Volumes</a:t>
            </a: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Services (API, Base de données, etc.)</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Variables d’environnement (12 factors)</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Bindings</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Système de packages</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26</a:t>
            </a:fld>
            <a:endParaRPr lang="fr-FR" sz="1100" dirty="0">
              <a:latin typeface="Open Sans Light"/>
              <a:cs typeface="Open Sans Light"/>
            </a:endParaRPr>
          </a:p>
        </p:txBody>
      </p:sp>
      <p:pic>
        <p:nvPicPr>
          <p:cNvPr id="11" name="Picture 10"/>
          <p:cNvPicPr>
            <a:picLocks noChangeAspect="1"/>
          </p:cNvPicPr>
          <p:nvPr/>
        </p:nvPicPr>
        <p:blipFill>
          <a:blip r:embed="rId2"/>
          <a:stretch>
            <a:fillRect/>
          </a:stretch>
        </p:blipFill>
        <p:spPr>
          <a:xfrm>
            <a:off x="8406633" y="623192"/>
            <a:ext cx="3585341" cy="5830705"/>
          </a:xfrm>
          <a:prstGeom prst="rect">
            <a:avLst/>
          </a:prstGeom>
        </p:spPr>
      </p:pic>
    </p:spTree>
    <p:extLst>
      <p:ext uri="{BB962C8B-B14F-4D97-AF65-F5344CB8AC3E}">
        <p14:creationId xmlns:p14="http://schemas.microsoft.com/office/powerpoint/2010/main" val="182643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27</a:t>
            </a:fld>
            <a:endParaRPr lang="fr-FR" sz="120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contenu 1"/>
          <p:cNvSpPr>
            <a:spLocks noGrp="1"/>
          </p:cNvSpPr>
          <p:nvPr>
            <p:ph idx="1"/>
          </p:nvPr>
        </p:nvSpPr>
        <p:spPr>
          <a:xfrm>
            <a:off x="609600" y="2033695"/>
            <a:ext cx="10972800" cy="1601197"/>
          </a:xfrm>
        </p:spPr>
        <p:txBody>
          <a:bodyPr/>
          <a:lstStyle/>
          <a:p>
            <a:r>
              <a:rPr lang="fr-FR" dirty="0"/>
              <a:t>Agents</a:t>
            </a:r>
          </a:p>
        </p:txBody>
      </p:sp>
      <p:sp>
        <p:nvSpPr>
          <p:cNvPr id="3" name="Espace réservé du contenu 2"/>
          <p:cNvSpPr>
            <a:spLocks noGrp="1"/>
          </p:cNvSpPr>
          <p:nvPr>
            <p:ph idx="10"/>
          </p:nvPr>
        </p:nvSpPr>
        <p:spPr/>
        <p:txBody>
          <a:bodyPr/>
          <a:lstStyle/>
          <a:p>
            <a:endParaRPr lang="fr-FR" dirty="0"/>
          </a:p>
        </p:txBody>
      </p:sp>
    </p:spTree>
    <p:extLst>
      <p:ext uri="{BB962C8B-B14F-4D97-AF65-F5344CB8AC3E}">
        <p14:creationId xmlns:p14="http://schemas.microsoft.com/office/powerpoint/2010/main" val="361009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Application Manager</a:t>
            </a:r>
            <a:endParaRPr lang="en-US" dirty="0"/>
          </a:p>
        </p:txBody>
      </p:sp>
      <p:sp>
        <p:nvSpPr>
          <p:cNvPr id="4" name="Espace réservé du texte 3"/>
          <p:cNvSpPr>
            <a:spLocks noGrp="1"/>
          </p:cNvSpPr>
          <p:nvPr>
            <p:ph type="body" sz="quarter" idx="11"/>
          </p:nvPr>
        </p:nvSpPr>
        <p:spPr/>
        <p:txBody>
          <a:bodyPr/>
          <a:lstStyle/>
          <a:p>
            <a:r>
              <a:rPr lang="fr-FR" dirty="0"/>
              <a:t>Agent en charge du cycle de vie applicatif</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Récupération du manifeste applicatif</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Extraction des paramètres « utilisateurs »</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Fusion entre configuration de l’environnement &amp; configuration par défaut</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Extraction des services / volumes</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Réconciliation avec les ressources disponibles / affectées précédemment</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Configuration automatique (génération automatique de credentials)</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Génération d’un template de déploiement</a:t>
            </a:r>
          </a:p>
          <a:p>
            <a:pPr marL="531813" lvl="1" indent="-354013" algn="just">
              <a:buFont typeface="+mj-lt"/>
              <a:buAutoNum type="arabicPeriod"/>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Utilisation de l’API de la plateforme (OpenShift, etc.)</a:t>
            </a:r>
          </a:p>
          <a:p>
            <a:pPr marL="531813" lvl="1" indent="-354013" algn="just">
              <a:buFont typeface="+mj-lt"/>
              <a:buAutoNum type="arabicPeriod"/>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4 modes :</a:t>
            </a:r>
          </a:p>
          <a:p>
            <a:pPr marL="177800" lvl="1" indent="0" algn="just">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463550" lvl="1" algn="just">
              <a:buFontTx/>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Installation</a:t>
            </a:r>
          </a:p>
          <a:p>
            <a:pPr marL="463550" lvl="1" algn="just">
              <a:buFontTx/>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Mise à jour</a:t>
            </a:r>
          </a:p>
          <a:p>
            <a:pPr marL="463550" lvl="1" algn="just">
              <a:buFontTx/>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Désinstallation</a:t>
            </a:r>
          </a:p>
          <a:p>
            <a:pPr marL="463550" lvl="1" algn="just">
              <a:buFontTx/>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Purge</a:t>
            </a: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28</a:t>
            </a:fld>
            <a:endParaRPr lang="fr-FR" sz="1100" dirty="0">
              <a:latin typeface="Open Sans Light"/>
              <a:cs typeface="Open Sans Light"/>
            </a:endParaRPr>
          </a:p>
        </p:txBody>
      </p:sp>
      <p:pic>
        <p:nvPicPr>
          <p:cNvPr id="10" name="Image 9"/>
          <p:cNvPicPr>
            <a:picLocks noChangeAspect="1"/>
          </p:cNvPicPr>
          <p:nvPr/>
        </p:nvPicPr>
        <p:blipFill>
          <a:blip r:embed="rId2"/>
          <a:stretch>
            <a:fillRect/>
          </a:stretch>
        </p:blipFill>
        <p:spPr>
          <a:xfrm>
            <a:off x="8503920" y="1792224"/>
            <a:ext cx="2266950" cy="2266950"/>
          </a:xfrm>
          <a:prstGeom prst="rect">
            <a:avLst/>
          </a:prstGeom>
        </p:spPr>
      </p:pic>
    </p:spTree>
    <p:extLst>
      <p:ext uri="{BB962C8B-B14F-4D97-AF65-F5344CB8AC3E}">
        <p14:creationId xmlns:p14="http://schemas.microsoft.com/office/powerpoint/2010/main" val="1811517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8503200" y="1792800"/>
            <a:ext cx="2052000" cy="2052000"/>
          </a:xfrm>
          <a:prstGeom prst="rect">
            <a:avLst/>
          </a:prstGeom>
        </p:spPr>
      </p:pic>
      <p:sp>
        <p:nvSpPr>
          <p:cNvPr id="3" name="Titre 2"/>
          <p:cNvSpPr>
            <a:spLocks noGrp="1"/>
          </p:cNvSpPr>
          <p:nvPr>
            <p:ph type="title"/>
          </p:nvPr>
        </p:nvSpPr>
        <p:spPr/>
        <p:txBody>
          <a:bodyPr/>
          <a:lstStyle/>
          <a:p>
            <a:r>
              <a:rPr lang="fr-FR" dirty="0"/>
              <a:t>Workflow Manager</a:t>
            </a:r>
            <a:endParaRPr lang="en-US" dirty="0"/>
          </a:p>
        </p:txBody>
      </p:sp>
      <p:sp>
        <p:nvSpPr>
          <p:cNvPr id="4" name="Espace réservé du texte 3"/>
          <p:cNvSpPr>
            <a:spLocks noGrp="1"/>
          </p:cNvSpPr>
          <p:nvPr>
            <p:ph type="body" sz="quarter" idx="11"/>
          </p:nvPr>
        </p:nvSpPr>
        <p:spPr/>
        <p:txBody>
          <a:bodyPr/>
          <a:lstStyle/>
          <a:p>
            <a:r>
              <a:rPr lang="fr-FR" dirty="0"/>
              <a:t>Agent en charge des processus métiers</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BPM : </a:t>
            </a:r>
            <a:r>
              <a:rPr lang="en-US" sz="1600" b="1" dirty="0"/>
              <a:t>B</a:t>
            </a:r>
            <a:r>
              <a:rPr lang="en-US" sz="1600" dirty="0"/>
              <a:t>usiness</a:t>
            </a:r>
            <a:r>
              <a:rPr lang="en-US" sz="1600" b="1" dirty="0"/>
              <a:t> P</a:t>
            </a:r>
            <a:r>
              <a:rPr lang="en-US" sz="1600" dirty="0"/>
              <a:t>rocess </a:t>
            </a:r>
            <a:r>
              <a:rPr lang="en-US" sz="1600" b="1" dirty="0"/>
              <a:t>M</a:t>
            </a:r>
            <a:r>
              <a:rPr lang="en-US" sz="1600" dirty="0"/>
              <a:t>anagement </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Workflow entièrement dynamique et paramétrable</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Traçabilité de l’ensemble des processus</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Historique de tous les messages échangés (I/O)</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Basé sur la notion d’I/O</a:t>
            </a:r>
          </a:p>
          <a:p>
            <a:pPr marL="531813" lvl="1" indent="-354013" algn="just" defTabSz="914400" fontAlgn="base">
              <a:spcAft>
                <a:spcPct val="0"/>
              </a:spcAft>
              <a:defRPr/>
            </a:pPr>
            <a:endParaRPr lang="fr-FR" sz="1600" b="1"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defTabSz="914400" fontAlgn="base">
              <a:spcAft>
                <a:spcPct val="0"/>
              </a:spcAf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defTabSz="914400" fontAlgn="base">
              <a:spcAft>
                <a:spcPct val="0"/>
              </a:spcAf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29</a:t>
            </a:fld>
            <a:endParaRPr lang="fr-FR" sz="1100" dirty="0">
              <a:latin typeface="Open Sans Light"/>
              <a:cs typeface="Open Sans Light"/>
            </a:endParaRPr>
          </a:p>
        </p:txBody>
      </p:sp>
      <p:sp>
        <p:nvSpPr>
          <p:cNvPr id="12" name="Espace réservé du contenu 4"/>
          <p:cNvSpPr txBox="1">
            <a:spLocks/>
          </p:cNvSpPr>
          <p:nvPr/>
        </p:nvSpPr>
        <p:spPr>
          <a:xfrm>
            <a:off x="241300" y="4168691"/>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lvl="1" indent="0" algn="just" defTabSz="914400" fontAlgn="base">
              <a:spcAft>
                <a:spcPct val="0"/>
              </a:spcAf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Structures :</a:t>
            </a:r>
          </a:p>
          <a:p>
            <a:pPr marL="531813" lvl="1" indent="-354013" algn="just" defTabSz="914400" fontAlgn="base">
              <a:spcAft>
                <a:spcPct val="0"/>
              </a:spcAft>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Service</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Chaîne</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Condition</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Boucle</a:t>
            </a:r>
          </a:p>
          <a:p>
            <a:pPr marL="531813" lvl="1" indent="-354013" algn="just" defTabSz="914400" fontAlgn="base">
              <a:spcAft>
                <a:spcPct val="0"/>
              </a:spcAft>
              <a:buFont typeface="Wingdings" pitchFamily="2" charset="2"/>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13" name="Espace réservé du contenu 4"/>
          <p:cNvSpPr txBox="1">
            <a:spLocks/>
          </p:cNvSpPr>
          <p:nvPr/>
        </p:nvSpPr>
        <p:spPr>
          <a:xfrm>
            <a:off x="3991413" y="4168691"/>
            <a:ext cx="4042611"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lvl="1" indent="0" algn="just" defTabSz="914400" fontAlgn="base">
              <a:spcAft>
                <a:spcPct val="0"/>
              </a:spcAft>
              <a:buNone/>
              <a:defRPr/>
            </a:pPr>
            <a:r>
              <a:rPr lang="fr-FR" sz="1600" b="1" dirty="0">
                <a:solidFill>
                  <a:srgbClr val="000000">
                    <a:lumMod val="65000"/>
                    <a:lumOff val="35000"/>
                  </a:srgbClr>
                </a:solidFill>
                <a:latin typeface="Open Sans Light" panose="020B0306030504020204"/>
                <a:ea typeface="ＭＳ Ｐゴシック" pitchFamily="-65" charset="-128"/>
                <a:cs typeface="Century Gothic"/>
              </a:rPr>
              <a:t>Paramètres :</a:t>
            </a:r>
          </a:p>
          <a:p>
            <a:pPr marL="531813" lvl="1" indent="-354013" algn="just" defTabSz="914400" fontAlgn="base">
              <a:spcAft>
                <a:spcPct val="0"/>
              </a:spcAft>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URI sémantique</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Graphe sémantique</a:t>
            </a:r>
          </a:p>
          <a:p>
            <a:pPr marL="531813" lvl="1" indent="-354013" algn="just" defTabSz="914400" fontAlgn="base">
              <a:spcAft>
                <a:spcPct val="0"/>
              </a:spcAft>
              <a:buFont typeface="Arial" panose="020B0604020202020204" pitchFamily="34" charset="0"/>
              <a:buChar char="•"/>
              <a:defRPr/>
            </a:pPr>
            <a:r>
              <a:rPr lang="fr-FR" sz="1600" dirty="0" err="1">
                <a:solidFill>
                  <a:srgbClr val="000000">
                    <a:lumMod val="65000"/>
                    <a:lumOff val="35000"/>
                  </a:srgbClr>
                </a:solidFill>
                <a:latin typeface="Open Sans Light" panose="020B0306030504020204"/>
                <a:ea typeface="ＭＳ Ｐゴシック" pitchFamily="-65" charset="-128"/>
                <a:cs typeface="Century Gothic"/>
              </a:rPr>
              <a:t>Litéraux</a:t>
            </a:r>
            <a:r>
              <a:rPr lang="fr-FR" sz="1600" dirty="0">
                <a:solidFill>
                  <a:srgbClr val="000000">
                    <a:lumMod val="65000"/>
                    <a:lumOff val="35000"/>
                  </a:srgbClr>
                </a:solidFill>
                <a:latin typeface="Open Sans Light" panose="020B0306030504020204"/>
                <a:ea typeface="ＭＳ Ｐゴシック" pitchFamily="-65" charset="-128"/>
                <a:cs typeface="Century Gothic"/>
              </a:rPr>
              <a:t> (date, float, string, etc.)</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Données Binaires</a:t>
            </a:r>
          </a:p>
        </p:txBody>
      </p:sp>
    </p:spTree>
    <p:extLst>
      <p:ext uri="{BB962C8B-B14F-4D97-AF65-F5344CB8AC3E}">
        <p14:creationId xmlns:p14="http://schemas.microsoft.com/office/powerpoint/2010/main" val="218682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Perfect Memory</a:t>
            </a:r>
            <a:endParaRPr lang="en-US" dirty="0"/>
          </a:p>
        </p:txBody>
      </p:sp>
      <p:sp>
        <p:nvSpPr>
          <p:cNvPr id="4" name="Espace réservé du texte 3"/>
          <p:cNvSpPr>
            <a:spLocks noGrp="1"/>
          </p:cNvSpPr>
          <p:nvPr>
            <p:ph type="body" sz="quarter" idx="11"/>
          </p:nvPr>
        </p:nvSpPr>
        <p:spPr/>
        <p:txBody>
          <a:bodyPr/>
          <a:lstStyle/>
          <a:p>
            <a:r>
              <a:rPr lang="fr-FR" dirty="0"/>
              <a:t>| Recherche</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Projet </a:t>
            </a:r>
            <a:r>
              <a:rPr lang="fr-FR" sz="1600" b="1" dirty="0" err="1">
                <a:solidFill>
                  <a:srgbClr val="000000">
                    <a:lumMod val="65000"/>
                    <a:lumOff val="35000"/>
                  </a:srgbClr>
                </a:solidFill>
                <a:latin typeface="Open Sans Light" panose="020B0306030504020204"/>
                <a:ea typeface="ＭＳ Ｐゴシック" pitchFamily="-65" charset="-128"/>
                <a:cs typeface="Century Gothic"/>
              </a:rPr>
              <a:t>Mediamap</a:t>
            </a:r>
            <a:r>
              <a:rPr lang="fr-FR" sz="1600" dirty="0">
                <a:solidFill>
                  <a:srgbClr val="000000">
                    <a:lumMod val="65000"/>
                    <a:lumOff val="35000"/>
                  </a:srgbClr>
                </a:solidFill>
                <a:latin typeface="Open Sans Light" panose="020B0306030504020204"/>
                <a:ea typeface="ＭＳ Ｐゴシック" pitchFamily="-65" charset="-128"/>
                <a:cs typeface="Century Gothic"/>
              </a:rPr>
              <a:t> (2008-2011) en collaboration avec le laboratoire HEUDIASYC de l’UTC</a:t>
            </a:r>
          </a:p>
          <a:p>
            <a:pPr marL="577850" lvl="2" indent="0" algn="just">
              <a:buNone/>
              <a:defRPr/>
            </a:pPr>
            <a:r>
              <a:rPr lang="fr-FR" sz="1600" i="1" dirty="0">
                <a:solidFill>
                  <a:srgbClr val="000000">
                    <a:lumMod val="65000"/>
                    <a:lumOff val="35000"/>
                  </a:srgbClr>
                </a:solidFill>
                <a:latin typeface="Open Sans Light" panose="020B0306030504020204"/>
                <a:ea typeface="ＭＳ Ｐゴシック" pitchFamily="-65" charset="-128"/>
                <a:cs typeface="Century Gothic"/>
              </a:rPr>
              <a:t>(</a:t>
            </a:r>
            <a:r>
              <a:rPr lang="fr-FR" sz="1600" b="1" i="1" dirty="0" err="1">
                <a:solidFill>
                  <a:srgbClr val="000000">
                    <a:lumMod val="65000"/>
                    <a:lumOff val="35000"/>
                  </a:srgbClr>
                </a:solidFill>
                <a:latin typeface="Open Sans Light" panose="020B0306030504020204"/>
                <a:ea typeface="ＭＳ Ｐゴシック" pitchFamily="-65" charset="-128"/>
                <a:cs typeface="Century Gothic"/>
              </a:rPr>
              <a:t>HEU</a:t>
            </a:r>
            <a:r>
              <a:rPr lang="fr-FR" sz="1600" i="1" dirty="0" err="1">
                <a:solidFill>
                  <a:srgbClr val="000000">
                    <a:lumMod val="65000"/>
                    <a:lumOff val="35000"/>
                  </a:srgbClr>
                </a:solidFill>
                <a:latin typeface="Open Sans Light" panose="020B0306030504020204"/>
                <a:ea typeface="ＭＳ Ｐゴシック" pitchFamily="-65" charset="-128"/>
                <a:cs typeface="Century Gothic"/>
              </a:rPr>
              <a:t>ristique</a:t>
            </a:r>
            <a:r>
              <a:rPr lang="fr-FR" sz="1600" i="1" dirty="0">
                <a:solidFill>
                  <a:srgbClr val="000000">
                    <a:lumMod val="65000"/>
                    <a:lumOff val="35000"/>
                  </a:srgbClr>
                </a:solidFill>
                <a:latin typeface="Open Sans Light" panose="020B0306030504020204"/>
                <a:ea typeface="ＭＳ Ｐゴシック" pitchFamily="-65" charset="-128"/>
                <a:cs typeface="Century Gothic"/>
              </a:rPr>
              <a:t> et </a:t>
            </a:r>
            <a:r>
              <a:rPr lang="fr-FR" sz="1600" b="1" i="1" dirty="0" err="1">
                <a:solidFill>
                  <a:srgbClr val="000000">
                    <a:lumMod val="65000"/>
                    <a:lumOff val="35000"/>
                  </a:srgbClr>
                </a:solidFill>
                <a:latin typeface="Open Sans Light" panose="020B0306030504020204"/>
                <a:ea typeface="ＭＳ Ｐゴシック" pitchFamily="-65" charset="-128"/>
                <a:cs typeface="Century Gothic"/>
              </a:rPr>
              <a:t>DIA</a:t>
            </a:r>
            <a:r>
              <a:rPr lang="fr-FR" sz="1600" i="1" dirty="0" err="1">
                <a:solidFill>
                  <a:srgbClr val="000000">
                    <a:lumMod val="65000"/>
                    <a:lumOff val="35000"/>
                  </a:srgbClr>
                </a:solidFill>
                <a:latin typeface="Open Sans Light" panose="020B0306030504020204"/>
                <a:ea typeface="ＭＳ Ｐゴシック" pitchFamily="-65" charset="-128"/>
                <a:cs typeface="Century Gothic"/>
              </a:rPr>
              <a:t>gnostic</a:t>
            </a:r>
            <a:r>
              <a:rPr lang="fr-FR" sz="1600" i="1" dirty="0">
                <a:solidFill>
                  <a:srgbClr val="000000">
                    <a:lumMod val="65000"/>
                    <a:lumOff val="35000"/>
                  </a:srgbClr>
                </a:solidFill>
                <a:latin typeface="Open Sans Light" panose="020B0306030504020204"/>
                <a:ea typeface="ＭＳ Ｐゴシック" pitchFamily="-65" charset="-128"/>
                <a:cs typeface="Century Gothic"/>
              </a:rPr>
              <a:t> des </a:t>
            </a:r>
            <a:r>
              <a:rPr lang="fr-FR" sz="1600" b="1" i="1" dirty="0" err="1">
                <a:solidFill>
                  <a:srgbClr val="000000">
                    <a:lumMod val="65000"/>
                    <a:lumOff val="35000"/>
                  </a:srgbClr>
                </a:solidFill>
                <a:latin typeface="Open Sans Light" panose="020B0306030504020204"/>
                <a:ea typeface="ＭＳ Ｐゴシック" pitchFamily="-65" charset="-128"/>
                <a:cs typeface="Century Gothic"/>
              </a:rPr>
              <a:t>SY</a:t>
            </a:r>
            <a:r>
              <a:rPr lang="fr-FR" sz="1600" i="1" dirty="0" err="1">
                <a:solidFill>
                  <a:srgbClr val="000000">
                    <a:lumMod val="65000"/>
                    <a:lumOff val="35000"/>
                  </a:srgbClr>
                </a:solidFill>
                <a:latin typeface="Open Sans Light" panose="020B0306030504020204"/>
                <a:ea typeface="ＭＳ Ｐゴシック" pitchFamily="-65" charset="-128"/>
                <a:cs typeface="Century Gothic"/>
              </a:rPr>
              <a:t>stèmes</a:t>
            </a:r>
            <a:r>
              <a:rPr lang="fr-FR" sz="1600" i="1" dirty="0">
                <a:solidFill>
                  <a:srgbClr val="000000">
                    <a:lumMod val="65000"/>
                    <a:lumOff val="35000"/>
                  </a:srgbClr>
                </a:solidFill>
                <a:latin typeface="Open Sans Light" panose="020B0306030504020204"/>
                <a:ea typeface="ＭＳ Ｐゴシック" pitchFamily="-65" charset="-128"/>
                <a:cs typeface="Century Gothic"/>
              </a:rPr>
              <a:t> </a:t>
            </a:r>
            <a:r>
              <a:rPr lang="fr-FR" sz="1600" b="1" i="1" dirty="0">
                <a:solidFill>
                  <a:srgbClr val="000000">
                    <a:lumMod val="65000"/>
                    <a:lumOff val="35000"/>
                  </a:srgbClr>
                </a:solidFill>
                <a:latin typeface="Open Sans Light" panose="020B0306030504020204"/>
                <a:ea typeface="ＭＳ Ｐゴシック" pitchFamily="-65" charset="-128"/>
                <a:cs typeface="Century Gothic"/>
              </a:rPr>
              <a:t>C</a:t>
            </a:r>
            <a:r>
              <a:rPr lang="fr-FR" sz="1600" i="1" dirty="0">
                <a:solidFill>
                  <a:srgbClr val="000000">
                    <a:lumMod val="65000"/>
                    <a:lumOff val="35000"/>
                  </a:srgbClr>
                </a:solidFill>
                <a:latin typeface="Open Sans Light" panose="020B0306030504020204"/>
                <a:ea typeface="ＭＳ Ｐゴシック" pitchFamily="-65" charset="-128"/>
                <a:cs typeface="Century Gothic"/>
              </a:rPr>
              <a:t>omplexes)</a:t>
            </a:r>
          </a:p>
          <a:p>
            <a:pPr marL="577850" lvl="2" indent="0" algn="just">
              <a:buNone/>
              <a:defRPr/>
            </a:pPr>
            <a:r>
              <a:rPr lang="en-US" sz="1600" dirty="0"/>
              <a:t>UMR CNRS 7253</a:t>
            </a:r>
          </a:p>
          <a:p>
            <a:pPr marL="577850" lvl="2" indent="0" algn="just">
              <a:buNone/>
              <a:defRPr/>
            </a:pPr>
            <a:r>
              <a:rPr lang="en-US" sz="1600" dirty="0"/>
              <a:t>“Media Management from Acquisition to Publishing”</a:t>
            </a:r>
          </a:p>
          <a:p>
            <a:pPr marL="577850" lvl="2" indent="0" algn="just">
              <a:buNone/>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Développement d’un middleware sémantique</a:t>
            </a:r>
          </a:p>
          <a:p>
            <a:pPr marL="515938" lvl="1" indent="-338138">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74675" lvl="1" indent="-400050">
              <a:buFont typeface="Arial" panose="020B0604020202020204" pitchFamily="34" charset="0"/>
              <a:buChar char="•"/>
              <a:defRPr/>
            </a:pPr>
            <a:r>
              <a:rPr lang="fr-FR" sz="1600" b="1" dirty="0" err="1">
                <a:solidFill>
                  <a:srgbClr val="000000">
                    <a:lumMod val="65000"/>
                    <a:lumOff val="35000"/>
                  </a:srgbClr>
                </a:solidFill>
                <a:latin typeface="Open Sans Light" panose="020B0306030504020204"/>
                <a:ea typeface="ＭＳ Ｐゴシック" pitchFamily="-65" charset="-128"/>
                <a:cs typeface="Century Gothic"/>
              </a:rPr>
              <a:t>Mediamap</a:t>
            </a:r>
            <a:r>
              <a:rPr lang="fr-FR" sz="1600" b="1" dirty="0">
                <a:solidFill>
                  <a:srgbClr val="000000">
                    <a:lumMod val="65000"/>
                    <a:lumOff val="35000"/>
                  </a:srgbClr>
                </a:solidFill>
                <a:latin typeface="Open Sans Light" panose="020B0306030504020204"/>
                <a:ea typeface="ＭＳ Ｐゴシック" pitchFamily="-65" charset="-128"/>
                <a:cs typeface="Century Gothic"/>
              </a:rPr>
              <a:t>+ </a:t>
            </a:r>
            <a:r>
              <a:rPr lang="fr-FR" sz="1600" dirty="0">
                <a:solidFill>
                  <a:srgbClr val="000000">
                    <a:lumMod val="65000"/>
                    <a:lumOff val="35000"/>
                  </a:srgbClr>
                </a:solidFill>
                <a:latin typeface="Open Sans Light" panose="020B0306030504020204"/>
                <a:ea typeface="ＭＳ Ｐゴシック" pitchFamily="-65" charset="-128"/>
                <a:cs typeface="Century Gothic"/>
              </a:rPr>
              <a:t>(2012-2014) : Programme de recherche Européen </a:t>
            </a:r>
            <a:r>
              <a:rPr lang="en-US" sz="1600" dirty="0"/>
              <a:t>Celtic-Plus</a:t>
            </a:r>
          </a:p>
          <a:p>
            <a:pPr marL="574675" lvl="2" indent="3175">
              <a:buNone/>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a:t>
            </a:r>
            <a:r>
              <a:rPr lang="en-US" sz="1600" dirty="0" err="1">
                <a:solidFill>
                  <a:srgbClr val="000000">
                    <a:lumMod val="65000"/>
                    <a:lumOff val="35000"/>
                  </a:srgbClr>
                </a:solidFill>
                <a:latin typeface="Open Sans Light" panose="020B0306030504020204"/>
                <a:ea typeface="ＭＳ Ｐゴシック" pitchFamily="-65" charset="-128"/>
                <a:cs typeface="Century Gothic"/>
              </a:rPr>
              <a:t>ise</a:t>
            </a:r>
            <a:r>
              <a:rPr lang="en-US" sz="1600" dirty="0">
                <a:solidFill>
                  <a:srgbClr val="000000">
                    <a:lumMod val="65000"/>
                    <a:lumOff val="35000"/>
                  </a:srgbClr>
                </a:solidFill>
                <a:latin typeface="Open Sans Light" panose="020B0306030504020204"/>
                <a:ea typeface="ＭＳ Ｐゴシック" pitchFamily="-65" charset="-128"/>
                <a:cs typeface="Century Gothic"/>
              </a:rPr>
              <a:t> </a:t>
            </a:r>
            <a:r>
              <a:rPr lang="en-US" sz="1600" dirty="0" err="1">
                <a:solidFill>
                  <a:srgbClr val="000000">
                    <a:lumMod val="65000"/>
                    <a:lumOff val="35000"/>
                  </a:srgbClr>
                </a:solidFill>
                <a:latin typeface="Open Sans Light" panose="020B0306030504020204"/>
                <a:ea typeface="ＭＳ Ｐゴシック" pitchFamily="-65" charset="-128"/>
                <a:cs typeface="Century Gothic"/>
              </a:rPr>
              <a:t>en</a:t>
            </a:r>
            <a:r>
              <a:rPr lang="en-US" sz="1600" dirty="0">
                <a:solidFill>
                  <a:srgbClr val="000000">
                    <a:lumMod val="65000"/>
                    <a:lumOff val="35000"/>
                  </a:srgbClr>
                </a:solidFill>
                <a:latin typeface="Open Sans Light" panose="020B0306030504020204"/>
                <a:ea typeface="ＭＳ Ｐゴシック" pitchFamily="-65" charset="-128"/>
                <a:cs typeface="Century Gothic"/>
              </a:rPr>
              <a:t> place d’un </a:t>
            </a:r>
            <a:r>
              <a:rPr lang="en-US" sz="1600" dirty="0" err="1">
                <a:solidFill>
                  <a:srgbClr val="000000">
                    <a:lumMod val="65000"/>
                    <a:lumOff val="35000"/>
                  </a:srgbClr>
                </a:solidFill>
                <a:latin typeface="Open Sans Light" panose="020B0306030504020204"/>
                <a:ea typeface="ＭＳ Ｐゴシック" pitchFamily="-65" charset="-128"/>
                <a:cs typeface="Century Gothic"/>
              </a:rPr>
              <a:t>écosystème</a:t>
            </a:r>
            <a:r>
              <a:rPr lang="en-US" sz="1600" dirty="0">
                <a:solidFill>
                  <a:srgbClr val="000000">
                    <a:lumMod val="65000"/>
                    <a:lumOff val="35000"/>
                  </a:srgbClr>
                </a:solidFill>
                <a:latin typeface="Open Sans Light" panose="020B0306030504020204"/>
                <a:ea typeface="ＭＳ Ｐゴシック" pitchFamily="-65" charset="-128"/>
                <a:cs typeface="Century Gothic"/>
              </a:rPr>
              <a:t> de production </a:t>
            </a:r>
            <a:r>
              <a:rPr lang="en-US" sz="1600" dirty="0" err="1">
                <a:solidFill>
                  <a:srgbClr val="000000">
                    <a:lumMod val="65000"/>
                    <a:lumOff val="35000"/>
                  </a:srgbClr>
                </a:solidFill>
                <a:latin typeface="Open Sans Light" panose="020B0306030504020204"/>
                <a:ea typeface="ＭＳ Ｐゴシック" pitchFamily="-65" charset="-128"/>
                <a:cs typeface="Century Gothic"/>
              </a:rPr>
              <a:t>audiovisuelle</a:t>
            </a:r>
            <a:r>
              <a:rPr lang="en-US" sz="1600" dirty="0">
                <a:solidFill>
                  <a:srgbClr val="000000">
                    <a:lumMod val="65000"/>
                    <a:lumOff val="35000"/>
                  </a:srgbClr>
                </a:solidFill>
                <a:latin typeface="Open Sans Light" panose="020B0306030504020204"/>
                <a:ea typeface="ＭＳ Ｐゴシック" pitchFamily="-65" charset="-128"/>
                <a:cs typeface="Century Gothic"/>
              </a:rPr>
              <a:t> </a:t>
            </a:r>
            <a:r>
              <a:rPr lang="en-US" sz="1600" dirty="0" err="1">
                <a:solidFill>
                  <a:srgbClr val="000000">
                    <a:lumMod val="65000"/>
                    <a:lumOff val="35000"/>
                  </a:srgbClr>
                </a:solidFill>
                <a:latin typeface="Open Sans Light" panose="020B0306030504020204"/>
                <a:ea typeface="ＭＳ Ｐゴシック" pitchFamily="-65" charset="-128"/>
                <a:cs typeface="Century Gothic"/>
              </a:rPr>
              <a:t>dynamique</a:t>
            </a:r>
            <a:endParaRPr lang="en-US" sz="1600" dirty="0">
              <a:solidFill>
                <a:srgbClr val="000000">
                  <a:lumMod val="65000"/>
                  <a:lumOff val="35000"/>
                </a:srgbClr>
              </a:solidFill>
              <a:latin typeface="Open Sans Light" panose="020B0306030504020204"/>
              <a:ea typeface="ＭＳ Ｐゴシック" pitchFamily="-65" charset="-128"/>
              <a:cs typeface="Century Gothic"/>
            </a:endParaRPr>
          </a:p>
          <a:p>
            <a:pPr marL="574675" lvl="2" indent="3175">
              <a:buNone/>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Excellence </a:t>
            </a:r>
            <a:r>
              <a:rPr lang="fr-FR" sz="1600" dirty="0" err="1">
                <a:solidFill>
                  <a:srgbClr val="000000">
                    <a:lumMod val="65000"/>
                    <a:lumOff val="35000"/>
                  </a:srgbClr>
                </a:solidFill>
                <a:latin typeface="Open Sans Light" panose="020B0306030504020204"/>
                <a:ea typeface="ＭＳ Ｐゴシック" pitchFamily="-65" charset="-128"/>
                <a:cs typeface="Century Gothic"/>
              </a:rPr>
              <a:t>Award</a:t>
            </a:r>
            <a:r>
              <a:rPr lang="fr-FR" sz="1600" dirty="0">
                <a:solidFill>
                  <a:srgbClr val="000000">
                    <a:lumMod val="65000"/>
                    <a:lumOff val="35000"/>
                  </a:srgbClr>
                </a:solidFill>
                <a:latin typeface="Open Sans Light" panose="020B0306030504020204"/>
                <a:ea typeface="ＭＳ Ｐゴシック" pitchFamily="-65" charset="-128"/>
                <a:cs typeface="Century Gothic"/>
              </a:rPr>
              <a:t> (2015)</a:t>
            </a:r>
          </a:p>
          <a:p>
            <a:pPr marL="574675" lvl="2" indent="3175">
              <a:buNone/>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574675" lvl="2" indent="-400050">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Implication dans l’Ontologie </a:t>
            </a:r>
            <a:r>
              <a:rPr lang="fr-FR" sz="1600" b="1" dirty="0" err="1">
                <a:solidFill>
                  <a:srgbClr val="000000">
                    <a:lumMod val="65000"/>
                    <a:lumOff val="35000"/>
                  </a:srgbClr>
                </a:solidFill>
                <a:latin typeface="Open Sans Light" panose="020B0306030504020204"/>
                <a:ea typeface="ＭＳ Ｐゴシック" pitchFamily="-65" charset="-128"/>
                <a:cs typeface="Century Gothic"/>
              </a:rPr>
              <a:t>EBUCore</a:t>
            </a:r>
            <a:endParaRPr lang="fr-FR" sz="1600" b="1" dirty="0">
              <a:solidFill>
                <a:srgbClr val="000000">
                  <a:lumMod val="65000"/>
                  <a:lumOff val="35000"/>
                </a:srgbClr>
              </a:solidFill>
              <a:latin typeface="Open Sans Light" panose="020B0306030504020204"/>
              <a:ea typeface="ＭＳ Ｐゴシック" pitchFamily="-65" charset="-128"/>
              <a:cs typeface="Century Gothic"/>
            </a:endParaRPr>
          </a:p>
          <a:p>
            <a:pPr marL="574675" lvl="3" indent="0">
              <a:buNone/>
              <a:defRPr/>
            </a:pPr>
            <a:r>
              <a:rPr lang="fr-FR" sz="1600" b="1" dirty="0" err="1">
                <a:solidFill>
                  <a:srgbClr val="000000">
                    <a:lumMod val="65000"/>
                    <a:lumOff val="35000"/>
                  </a:srgbClr>
                </a:solidFill>
                <a:latin typeface="Open Sans Light" panose="020B0306030504020204"/>
                <a:ea typeface="ＭＳ Ｐゴシック" pitchFamily="-65" charset="-128"/>
                <a:cs typeface="Century Gothic"/>
              </a:rPr>
              <a:t>E</a:t>
            </a:r>
            <a:r>
              <a:rPr lang="fr-FR" sz="1600" dirty="0" err="1">
                <a:solidFill>
                  <a:srgbClr val="000000">
                    <a:lumMod val="65000"/>
                    <a:lumOff val="35000"/>
                  </a:srgbClr>
                </a:solidFill>
                <a:latin typeface="Open Sans Light" panose="020B0306030504020204"/>
                <a:ea typeface="ＭＳ Ｐゴシック" pitchFamily="-65" charset="-128"/>
                <a:cs typeface="Century Gothic"/>
              </a:rPr>
              <a:t>uropean</a:t>
            </a:r>
            <a:r>
              <a:rPr lang="fr-FR" sz="1600" dirty="0">
                <a:solidFill>
                  <a:srgbClr val="000000">
                    <a:lumMod val="65000"/>
                    <a:lumOff val="35000"/>
                  </a:srgbClr>
                </a:solidFill>
                <a:latin typeface="Open Sans Light" panose="020B0306030504020204"/>
                <a:ea typeface="ＭＳ Ｐゴシック" pitchFamily="-65" charset="-128"/>
                <a:cs typeface="Century Gothic"/>
              </a:rPr>
              <a:t> </a:t>
            </a:r>
            <a:r>
              <a:rPr lang="fr-FR" sz="1600" b="1" dirty="0">
                <a:solidFill>
                  <a:srgbClr val="000000">
                    <a:lumMod val="65000"/>
                    <a:lumOff val="35000"/>
                  </a:srgbClr>
                </a:solidFill>
                <a:latin typeface="Open Sans Light" panose="020B0306030504020204"/>
                <a:ea typeface="ＭＳ Ｐゴシック" pitchFamily="-65" charset="-128"/>
                <a:cs typeface="Century Gothic"/>
              </a:rPr>
              <a:t>B</a:t>
            </a:r>
            <a:r>
              <a:rPr lang="fr-FR" sz="1600" dirty="0">
                <a:solidFill>
                  <a:srgbClr val="000000">
                    <a:lumMod val="65000"/>
                    <a:lumOff val="35000"/>
                  </a:srgbClr>
                </a:solidFill>
                <a:latin typeface="Open Sans Light" panose="020B0306030504020204"/>
                <a:ea typeface="ＭＳ Ｐゴシック" pitchFamily="-65" charset="-128"/>
                <a:cs typeface="Century Gothic"/>
              </a:rPr>
              <a:t>roadcasting </a:t>
            </a:r>
            <a:r>
              <a:rPr lang="fr-FR" sz="1600" b="1" dirty="0">
                <a:solidFill>
                  <a:srgbClr val="000000">
                    <a:lumMod val="65000"/>
                    <a:lumOff val="35000"/>
                  </a:srgbClr>
                </a:solidFill>
                <a:latin typeface="Open Sans Light" panose="020B0306030504020204"/>
                <a:ea typeface="ＭＳ Ｐゴシック" pitchFamily="-65" charset="-128"/>
                <a:cs typeface="Century Gothic"/>
              </a:rPr>
              <a:t>U</a:t>
            </a:r>
            <a:r>
              <a:rPr lang="fr-FR" sz="1600" dirty="0">
                <a:solidFill>
                  <a:srgbClr val="000000">
                    <a:lumMod val="65000"/>
                    <a:lumOff val="35000"/>
                  </a:srgbClr>
                </a:solidFill>
                <a:latin typeface="Open Sans Light" panose="020B0306030504020204"/>
                <a:ea typeface="ＭＳ Ｐゴシック" pitchFamily="-65" charset="-128"/>
                <a:cs typeface="Century Gothic"/>
              </a:rPr>
              <a:t>nion</a:t>
            </a:r>
          </a:p>
          <a:p>
            <a:pPr marL="531813" lvl="1" indent="-354013" algn="just">
              <a:buFont typeface="Arial" panose="020B0604020202020204" pitchFamily="34" charset="0"/>
              <a:buChar char="•"/>
              <a:defRPr/>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3</a:t>
            </a:fld>
            <a:endParaRPr lang="fr-FR" sz="1100" dirty="0">
              <a:latin typeface="Open Sans Light"/>
              <a:cs typeface="Open Sans Light"/>
            </a:endParaRPr>
          </a:p>
        </p:txBody>
      </p:sp>
      <p:pic>
        <p:nvPicPr>
          <p:cNvPr id="8" name="Picture 7"/>
          <p:cNvPicPr>
            <a:picLocks noChangeAspect="1"/>
          </p:cNvPicPr>
          <p:nvPr/>
        </p:nvPicPr>
        <p:blipFill>
          <a:blip r:embed="rId2"/>
          <a:stretch>
            <a:fillRect/>
          </a:stretch>
        </p:blipFill>
        <p:spPr>
          <a:xfrm>
            <a:off x="9486900" y="817731"/>
            <a:ext cx="2438400" cy="2335782"/>
          </a:xfrm>
          <a:prstGeom prst="rect">
            <a:avLst/>
          </a:prstGeom>
        </p:spPr>
      </p:pic>
      <p:pic>
        <p:nvPicPr>
          <p:cNvPr id="1026" name="Picture 2" descr="Résultat de recherche d'images pour &quot;ut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58" y="5773738"/>
            <a:ext cx="1438276" cy="719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heudiasyc&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559" y="5892076"/>
            <a:ext cx="1404058" cy="482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cnrs lo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713" y="5820787"/>
            <a:ext cx="633109" cy="633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celtic plu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756" y="5892076"/>
            <a:ext cx="1793132" cy="526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ebu&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679" y="5966415"/>
            <a:ext cx="974858" cy="43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52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t>Knowledge</a:t>
            </a:r>
            <a:r>
              <a:rPr lang="fr-FR" dirty="0"/>
              <a:t> Manager </a:t>
            </a:r>
            <a:endParaRPr lang="en-US" dirty="0"/>
          </a:p>
        </p:txBody>
      </p:sp>
      <p:sp>
        <p:nvSpPr>
          <p:cNvPr id="4" name="Espace réservé du texte 3"/>
          <p:cNvSpPr>
            <a:spLocks noGrp="1"/>
          </p:cNvSpPr>
          <p:nvPr>
            <p:ph type="body" sz="quarter" idx="11"/>
          </p:nvPr>
        </p:nvSpPr>
        <p:spPr/>
        <p:txBody>
          <a:bodyPr/>
          <a:lstStyle/>
          <a:p>
            <a:r>
              <a:rPr lang="fr-FR" dirty="0"/>
              <a:t>Agent en charge de la mémoire</a:t>
            </a:r>
            <a:endParaRPr lang="en-US" dirty="0"/>
          </a:p>
        </p:txBody>
      </p:sp>
      <p:sp>
        <p:nvSpPr>
          <p:cNvPr id="5" name="Espace réservé du contenu 4"/>
          <p:cNvSpPr txBox="1">
            <a:spLocks/>
          </p:cNvSpPr>
          <p:nvPr/>
        </p:nvSpPr>
        <p:spPr>
          <a:xfrm>
            <a:off x="241300" y="1844505"/>
            <a:ext cx="10972800" cy="457041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Gestion des informations (CRUD)</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Persistance des graphes sémantiques</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Inférence</a:t>
            </a:r>
          </a:p>
          <a:p>
            <a:pPr marL="531813" lvl="1" indent="-354013" algn="just" defTabSz="914400" fontAlgn="base">
              <a:spcAft>
                <a:spcPct val="0"/>
              </a:spcAft>
              <a:buFont typeface="Arial" panose="020B0604020202020204" pitchFamily="34" charset="0"/>
              <a:buChar char="•"/>
              <a:defRPr/>
            </a:pPr>
            <a:r>
              <a:rPr lang="fr-FR" sz="1600" dirty="0">
                <a:solidFill>
                  <a:srgbClr val="000000">
                    <a:lumMod val="65000"/>
                    <a:lumOff val="35000"/>
                  </a:srgbClr>
                </a:solidFill>
                <a:latin typeface="Open Sans Light" panose="020B0306030504020204"/>
                <a:ea typeface="ＭＳ Ｐゴシック" pitchFamily="-65" charset="-128"/>
                <a:cs typeface="Century Gothic"/>
              </a:rPr>
              <a:t>Moteur de vues sémantiques (SPARQL)</a:t>
            </a:r>
          </a:p>
          <a:p>
            <a:pPr marL="177800" lvl="1" indent="0" algn="just">
              <a:buNone/>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a:p>
            <a:pPr marL="177800" lvl="1" indent="0" algn="just">
              <a:buNone/>
            </a:pPr>
            <a:endParaRPr lang="fr-FR" sz="1600" dirty="0">
              <a:solidFill>
                <a:srgbClr val="000000">
                  <a:lumMod val="65000"/>
                  <a:lumOff val="35000"/>
                </a:srgbClr>
              </a:solidFill>
              <a:latin typeface="Open Sans Light" panose="020B0306030504020204"/>
              <a:ea typeface="ＭＳ Ｐゴシック" pitchFamily="-65" charset="-128"/>
              <a:cs typeface="Century Gothic"/>
            </a:endParaRPr>
          </a:p>
        </p:txBody>
      </p:sp>
      <p:sp>
        <p:nvSpPr>
          <p:cNvPr id="7" name="Espace réservé du numéro de diapositive 22"/>
          <p:cNvSpPr>
            <a:spLocks noGrp="1"/>
          </p:cNvSpPr>
          <p:nvPr>
            <p:ph type="sldNum" sz="quarter" idx="4"/>
          </p:nvPr>
        </p:nvSpPr>
        <p:spPr>
          <a:xfrm>
            <a:off x="9448800" y="6492876"/>
            <a:ext cx="2743200" cy="365125"/>
          </a:xfrm>
        </p:spPr>
        <p:txBody>
          <a:bodyPr/>
          <a:lstStyle/>
          <a:p>
            <a:fld id="{6BC6F969-B65A-4AC3-827F-E4B36E7AFCB2}" type="slidenum">
              <a:rPr lang="fr-FR" sz="1100" smtClean="0">
                <a:latin typeface="Open Sans Light"/>
                <a:cs typeface="Open Sans Light"/>
              </a:rPr>
              <a:pPr/>
              <a:t>30</a:t>
            </a:fld>
            <a:endParaRPr lang="fr-FR" sz="1100" dirty="0">
              <a:latin typeface="Open Sans Light"/>
              <a:cs typeface="Open Sans Light"/>
            </a:endParaRPr>
          </a:p>
        </p:txBody>
      </p:sp>
      <p:pic>
        <p:nvPicPr>
          <p:cNvPr id="14" name="Image 13"/>
          <p:cNvPicPr>
            <a:picLocks noChangeAspect="1"/>
          </p:cNvPicPr>
          <p:nvPr/>
        </p:nvPicPr>
        <p:blipFill>
          <a:blip r:embed="rId2"/>
          <a:stretch>
            <a:fillRect/>
          </a:stretch>
        </p:blipFill>
        <p:spPr>
          <a:xfrm>
            <a:off x="8503200" y="1792800"/>
            <a:ext cx="2052000" cy="2052000"/>
          </a:xfrm>
          <a:prstGeom prst="rect">
            <a:avLst/>
          </a:prstGeom>
        </p:spPr>
      </p:pic>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409478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31</a:t>
            </a:fld>
            <a:endParaRPr lang="fr-FR" sz="120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contenu 1"/>
          <p:cNvSpPr>
            <a:spLocks noGrp="1"/>
          </p:cNvSpPr>
          <p:nvPr>
            <p:ph idx="1"/>
          </p:nvPr>
        </p:nvSpPr>
        <p:spPr>
          <a:xfrm>
            <a:off x="609600" y="2033695"/>
            <a:ext cx="10972800" cy="1601197"/>
          </a:xfrm>
        </p:spPr>
        <p:txBody>
          <a:bodyPr/>
          <a:lstStyle/>
          <a:p>
            <a:r>
              <a:rPr lang="fr-FR" dirty="0"/>
              <a:t>Conclusion</a:t>
            </a:r>
          </a:p>
        </p:txBody>
      </p:sp>
      <p:sp>
        <p:nvSpPr>
          <p:cNvPr id="3" name="Espace réservé du contenu 2"/>
          <p:cNvSpPr>
            <a:spLocks noGrp="1"/>
          </p:cNvSpPr>
          <p:nvPr>
            <p:ph idx="10"/>
          </p:nvPr>
        </p:nvSpPr>
        <p:spPr/>
        <p:txBody>
          <a:bodyPr/>
          <a:lstStyle/>
          <a:p>
            <a:endParaRPr lang="fr-FR" dirty="0"/>
          </a:p>
        </p:txBody>
      </p:sp>
    </p:spTree>
    <p:extLst>
      <p:ext uri="{BB962C8B-B14F-4D97-AF65-F5344CB8AC3E}">
        <p14:creationId xmlns:p14="http://schemas.microsoft.com/office/powerpoint/2010/main" val="532864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Enjeux</a:t>
            </a:r>
            <a:endParaRPr lang="en-US" dirty="0"/>
          </a:p>
        </p:txBody>
      </p:sp>
      <p:sp>
        <p:nvSpPr>
          <p:cNvPr id="4" name="Espace réservé du texte 3"/>
          <p:cNvSpPr>
            <a:spLocks noGrp="1"/>
          </p:cNvSpPr>
          <p:nvPr>
            <p:ph type="body" sz="quarter" idx="11"/>
          </p:nvPr>
        </p:nvSpPr>
        <p:spPr/>
        <p:txBody>
          <a:bodyPr/>
          <a:lstStyle/>
          <a:p>
            <a:r>
              <a:rPr lang="fr-FR" dirty="0"/>
              <a:t>Avantages</a:t>
            </a:r>
            <a:endParaRPr lang="en-US" dirty="0"/>
          </a:p>
        </p:txBody>
      </p:sp>
      <p:sp>
        <p:nvSpPr>
          <p:cNvPr id="6"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32</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ontent Placeholder 6"/>
          <p:cNvSpPr>
            <a:spLocks noGrp="1"/>
          </p:cNvSpPr>
          <p:nvPr>
            <p:ph sz="quarter" idx="12"/>
          </p:nvPr>
        </p:nvSpPr>
        <p:spPr/>
        <p:txBody>
          <a:bodyPr/>
          <a:lstStyle/>
          <a:p>
            <a:r>
              <a:rPr lang="fr-FR" dirty="0"/>
              <a:t>Modéliser et gérer la </a:t>
            </a:r>
            <a:r>
              <a:rPr lang="fr-FR" b="1" dirty="0"/>
              <a:t>connaissance</a:t>
            </a:r>
            <a:r>
              <a:rPr lang="fr-FR" dirty="0"/>
              <a:t> ainsi que les </a:t>
            </a:r>
            <a:r>
              <a:rPr lang="fr-FR" b="1" dirty="0"/>
              <a:t>workflows métiers </a:t>
            </a:r>
            <a:r>
              <a:rPr lang="fr-FR" dirty="0"/>
              <a:t>de n’importe quelle verticalité métier (broadcast, assurance, renseignement, santé, etc.) dans un format ouvert</a:t>
            </a:r>
          </a:p>
          <a:p>
            <a:r>
              <a:rPr lang="fr-FR" b="1" dirty="0"/>
              <a:t>Interopérabilité</a:t>
            </a:r>
            <a:endParaRPr lang="fr-FR" dirty="0"/>
          </a:p>
          <a:p>
            <a:endParaRPr lang="fr-FR" dirty="0"/>
          </a:p>
          <a:p>
            <a:r>
              <a:rPr lang="fr-FR" dirty="0"/>
              <a:t>Brancher facilement de nouvelles briques </a:t>
            </a:r>
            <a:r>
              <a:rPr lang="fr-FR" b="1" dirty="0"/>
              <a:t>applicatives</a:t>
            </a:r>
            <a:r>
              <a:rPr lang="fr-FR" dirty="0"/>
              <a:t> communiquant avec l’existant</a:t>
            </a:r>
          </a:p>
          <a:p>
            <a:r>
              <a:rPr lang="fr-FR" b="1" dirty="0"/>
              <a:t>Réconcilier</a:t>
            </a:r>
            <a:r>
              <a:rPr lang="fr-FR" dirty="0"/>
              <a:t> de données (désilotage dans les entreprises)</a:t>
            </a:r>
          </a:p>
          <a:p>
            <a:endParaRPr lang="fr-FR" dirty="0"/>
          </a:p>
          <a:p>
            <a:r>
              <a:rPr lang="fr-FR" dirty="0"/>
              <a:t>Plateforme 100% « </a:t>
            </a:r>
            <a:r>
              <a:rPr lang="fr-FR" dirty="0" err="1"/>
              <a:t>Ontology</a:t>
            </a:r>
            <a:r>
              <a:rPr lang="fr-FR" dirty="0"/>
              <a:t> </a:t>
            </a:r>
            <a:r>
              <a:rPr lang="fr-FR" dirty="0" err="1"/>
              <a:t>Driven</a:t>
            </a:r>
            <a:r>
              <a:rPr lang="fr-FR" dirty="0"/>
              <a:t> »</a:t>
            </a:r>
          </a:p>
          <a:p>
            <a:pPr marL="0" indent="0">
              <a:buNone/>
            </a:pPr>
            <a:endParaRPr lang="fr-FR" dirty="0"/>
          </a:p>
        </p:txBody>
      </p:sp>
      <p:sp>
        <p:nvSpPr>
          <p:cNvPr id="9" name="object 7"/>
          <p:cNvSpPr/>
          <p:nvPr/>
        </p:nvSpPr>
        <p:spPr>
          <a:xfrm>
            <a:off x="7007575" y="4977648"/>
            <a:ext cx="174040" cy="150736"/>
          </a:xfrm>
          <a:custGeom>
            <a:avLst/>
            <a:gdLst/>
            <a:ahLst/>
            <a:cxnLst/>
            <a:rect l="l" t="t" r="r" b="b"/>
            <a:pathLst>
              <a:path w="174040" h="150736">
                <a:moveTo>
                  <a:pt x="130530" y="0"/>
                </a:moveTo>
                <a:lnTo>
                  <a:pt x="43510" y="0"/>
                </a:lnTo>
                <a:lnTo>
                  <a:pt x="0" y="75374"/>
                </a:lnTo>
                <a:lnTo>
                  <a:pt x="43510" y="150736"/>
                </a:lnTo>
                <a:lnTo>
                  <a:pt x="130530" y="150736"/>
                </a:lnTo>
                <a:lnTo>
                  <a:pt x="174040" y="75374"/>
                </a:lnTo>
                <a:lnTo>
                  <a:pt x="130530" y="0"/>
                </a:lnTo>
                <a:close/>
              </a:path>
            </a:pathLst>
          </a:custGeom>
          <a:solidFill>
            <a:srgbClr val="024F6B"/>
          </a:solidFill>
        </p:spPr>
        <p:txBody>
          <a:bodyPr wrap="square" lIns="0" tIns="0" rIns="0" bIns="0" rtlCol="0">
            <a:spAutoFit/>
          </a:bodyPr>
          <a:lstStyle/>
          <a:p>
            <a:endParaRPr/>
          </a:p>
        </p:txBody>
      </p:sp>
      <p:sp>
        <p:nvSpPr>
          <p:cNvPr id="10" name="object 8"/>
          <p:cNvSpPr/>
          <p:nvPr/>
        </p:nvSpPr>
        <p:spPr>
          <a:xfrm>
            <a:off x="6209931" y="5044850"/>
            <a:ext cx="392734" cy="340131"/>
          </a:xfrm>
          <a:custGeom>
            <a:avLst/>
            <a:gdLst/>
            <a:ahLst/>
            <a:cxnLst/>
            <a:rect l="l" t="t" r="r" b="b"/>
            <a:pathLst>
              <a:path w="392734" h="340131">
                <a:moveTo>
                  <a:pt x="294551" y="0"/>
                </a:moveTo>
                <a:lnTo>
                  <a:pt x="98183" y="0"/>
                </a:lnTo>
                <a:lnTo>
                  <a:pt x="0" y="170065"/>
                </a:lnTo>
                <a:lnTo>
                  <a:pt x="98183" y="340131"/>
                </a:lnTo>
                <a:lnTo>
                  <a:pt x="294551" y="340131"/>
                </a:lnTo>
                <a:lnTo>
                  <a:pt x="392734" y="170065"/>
                </a:lnTo>
                <a:lnTo>
                  <a:pt x="294551" y="0"/>
                </a:lnTo>
                <a:close/>
              </a:path>
            </a:pathLst>
          </a:custGeom>
          <a:solidFill>
            <a:srgbClr val="024F6B"/>
          </a:solidFill>
        </p:spPr>
        <p:txBody>
          <a:bodyPr wrap="square" lIns="0" tIns="0" rIns="0" bIns="0" rtlCol="0">
            <a:spAutoFit/>
          </a:bodyPr>
          <a:lstStyle/>
          <a:p>
            <a:endParaRPr/>
          </a:p>
        </p:txBody>
      </p:sp>
      <p:sp>
        <p:nvSpPr>
          <p:cNvPr id="11" name="object 9"/>
          <p:cNvSpPr/>
          <p:nvPr/>
        </p:nvSpPr>
        <p:spPr>
          <a:xfrm>
            <a:off x="6635071" y="5296630"/>
            <a:ext cx="392734" cy="340131"/>
          </a:xfrm>
          <a:custGeom>
            <a:avLst/>
            <a:gdLst/>
            <a:ahLst/>
            <a:cxnLst/>
            <a:rect l="l" t="t" r="r" b="b"/>
            <a:pathLst>
              <a:path w="392734" h="340131">
                <a:moveTo>
                  <a:pt x="98183" y="340131"/>
                </a:moveTo>
                <a:lnTo>
                  <a:pt x="0" y="170065"/>
                </a:lnTo>
                <a:lnTo>
                  <a:pt x="98183" y="0"/>
                </a:lnTo>
                <a:lnTo>
                  <a:pt x="294551" y="0"/>
                </a:lnTo>
                <a:lnTo>
                  <a:pt x="392734" y="170065"/>
                </a:lnTo>
                <a:lnTo>
                  <a:pt x="294551" y="340131"/>
                </a:lnTo>
                <a:lnTo>
                  <a:pt x="98183" y="340131"/>
                </a:lnTo>
                <a:close/>
              </a:path>
            </a:pathLst>
          </a:custGeom>
          <a:ln w="48856">
            <a:solidFill>
              <a:srgbClr val="00425B"/>
            </a:solidFill>
          </a:ln>
        </p:spPr>
        <p:txBody>
          <a:bodyPr wrap="square" lIns="0" tIns="0" rIns="0" bIns="0" rtlCol="0">
            <a:spAutoFit/>
          </a:bodyPr>
          <a:lstStyle/>
          <a:p>
            <a:endParaRPr/>
          </a:p>
        </p:txBody>
      </p:sp>
      <p:sp>
        <p:nvSpPr>
          <p:cNvPr id="12" name="object 10"/>
          <p:cNvSpPr/>
          <p:nvPr/>
        </p:nvSpPr>
        <p:spPr>
          <a:xfrm>
            <a:off x="6956458" y="4933209"/>
            <a:ext cx="276694" cy="239623"/>
          </a:xfrm>
          <a:custGeom>
            <a:avLst/>
            <a:gdLst/>
            <a:ahLst/>
            <a:cxnLst/>
            <a:rect l="l" t="t" r="r" b="b"/>
            <a:pathLst>
              <a:path w="276694" h="239623">
                <a:moveTo>
                  <a:pt x="69176" y="239623"/>
                </a:moveTo>
                <a:lnTo>
                  <a:pt x="0" y="119811"/>
                </a:lnTo>
                <a:lnTo>
                  <a:pt x="69176" y="0"/>
                </a:lnTo>
                <a:lnTo>
                  <a:pt x="207518" y="0"/>
                </a:lnTo>
                <a:lnTo>
                  <a:pt x="276694" y="119811"/>
                </a:lnTo>
                <a:lnTo>
                  <a:pt x="207518" y="239623"/>
                </a:lnTo>
                <a:lnTo>
                  <a:pt x="69176" y="239623"/>
                </a:lnTo>
                <a:close/>
              </a:path>
            </a:pathLst>
          </a:custGeom>
          <a:ln w="13957">
            <a:solidFill>
              <a:srgbClr val="00425B"/>
            </a:solidFill>
          </a:ln>
        </p:spPr>
        <p:txBody>
          <a:bodyPr wrap="square" lIns="0" tIns="0" rIns="0" bIns="0" rtlCol="0">
            <a:spAutoFit/>
          </a:bodyPr>
          <a:lstStyle/>
          <a:p>
            <a:endParaRPr/>
          </a:p>
        </p:txBody>
      </p:sp>
      <p:sp>
        <p:nvSpPr>
          <p:cNvPr id="13" name="object 11"/>
          <p:cNvSpPr/>
          <p:nvPr/>
        </p:nvSpPr>
        <p:spPr>
          <a:xfrm>
            <a:off x="9163694" y="4949726"/>
            <a:ext cx="174053" cy="150736"/>
          </a:xfrm>
          <a:custGeom>
            <a:avLst/>
            <a:gdLst/>
            <a:ahLst/>
            <a:cxnLst/>
            <a:rect l="l" t="t" r="r" b="b"/>
            <a:pathLst>
              <a:path w="174053" h="150736">
                <a:moveTo>
                  <a:pt x="130543" y="0"/>
                </a:moveTo>
                <a:lnTo>
                  <a:pt x="43522" y="0"/>
                </a:lnTo>
                <a:lnTo>
                  <a:pt x="0" y="75374"/>
                </a:lnTo>
                <a:lnTo>
                  <a:pt x="43522" y="150736"/>
                </a:lnTo>
                <a:lnTo>
                  <a:pt x="130543" y="150736"/>
                </a:lnTo>
                <a:lnTo>
                  <a:pt x="174053" y="75374"/>
                </a:lnTo>
                <a:lnTo>
                  <a:pt x="130543" y="0"/>
                </a:lnTo>
                <a:close/>
              </a:path>
            </a:pathLst>
          </a:custGeom>
          <a:solidFill>
            <a:srgbClr val="024F6B"/>
          </a:solidFill>
        </p:spPr>
        <p:txBody>
          <a:bodyPr wrap="square" lIns="0" tIns="0" rIns="0" bIns="0" rtlCol="0">
            <a:spAutoFit/>
          </a:bodyPr>
          <a:lstStyle/>
          <a:p>
            <a:endParaRPr/>
          </a:p>
        </p:txBody>
      </p:sp>
      <p:sp>
        <p:nvSpPr>
          <p:cNvPr id="14" name="object 12"/>
          <p:cNvSpPr/>
          <p:nvPr/>
        </p:nvSpPr>
        <p:spPr>
          <a:xfrm>
            <a:off x="8363657" y="5016929"/>
            <a:ext cx="392734" cy="340131"/>
          </a:xfrm>
          <a:custGeom>
            <a:avLst/>
            <a:gdLst/>
            <a:ahLst/>
            <a:cxnLst/>
            <a:rect l="l" t="t" r="r" b="b"/>
            <a:pathLst>
              <a:path w="392734" h="340131">
                <a:moveTo>
                  <a:pt x="294551" y="0"/>
                </a:moveTo>
                <a:lnTo>
                  <a:pt x="98183" y="0"/>
                </a:lnTo>
                <a:lnTo>
                  <a:pt x="0" y="170065"/>
                </a:lnTo>
                <a:lnTo>
                  <a:pt x="98183" y="340131"/>
                </a:lnTo>
                <a:lnTo>
                  <a:pt x="294551" y="340131"/>
                </a:lnTo>
                <a:lnTo>
                  <a:pt x="392734" y="170065"/>
                </a:lnTo>
                <a:lnTo>
                  <a:pt x="294551" y="0"/>
                </a:lnTo>
                <a:close/>
              </a:path>
            </a:pathLst>
          </a:custGeom>
          <a:solidFill>
            <a:srgbClr val="024F6B"/>
          </a:solidFill>
        </p:spPr>
        <p:txBody>
          <a:bodyPr wrap="square" lIns="0" tIns="0" rIns="0" bIns="0" rtlCol="0">
            <a:spAutoFit/>
          </a:bodyPr>
          <a:lstStyle/>
          <a:p>
            <a:endParaRPr/>
          </a:p>
        </p:txBody>
      </p:sp>
      <p:sp>
        <p:nvSpPr>
          <p:cNvPr id="15" name="object 13"/>
          <p:cNvSpPr/>
          <p:nvPr/>
        </p:nvSpPr>
        <p:spPr>
          <a:xfrm>
            <a:off x="8788800" y="5268709"/>
            <a:ext cx="392722" cy="340131"/>
          </a:xfrm>
          <a:custGeom>
            <a:avLst/>
            <a:gdLst/>
            <a:ahLst/>
            <a:cxnLst/>
            <a:rect l="l" t="t" r="r" b="b"/>
            <a:pathLst>
              <a:path w="392722" h="340131">
                <a:moveTo>
                  <a:pt x="98183" y="340131"/>
                </a:moveTo>
                <a:lnTo>
                  <a:pt x="0" y="170065"/>
                </a:lnTo>
                <a:lnTo>
                  <a:pt x="98183" y="0"/>
                </a:lnTo>
                <a:lnTo>
                  <a:pt x="294538" y="0"/>
                </a:lnTo>
                <a:lnTo>
                  <a:pt x="392722" y="170065"/>
                </a:lnTo>
                <a:lnTo>
                  <a:pt x="294538" y="340131"/>
                </a:lnTo>
                <a:lnTo>
                  <a:pt x="98183" y="340131"/>
                </a:lnTo>
                <a:close/>
              </a:path>
            </a:pathLst>
          </a:custGeom>
          <a:ln w="48856">
            <a:solidFill>
              <a:srgbClr val="00425B"/>
            </a:solidFill>
          </a:ln>
        </p:spPr>
        <p:txBody>
          <a:bodyPr wrap="square" lIns="0" tIns="0" rIns="0" bIns="0" rtlCol="0">
            <a:spAutoFit/>
          </a:bodyPr>
          <a:lstStyle/>
          <a:p>
            <a:endParaRPr/>
          </a:p>
        </p:txBody>
      </p:sp>
      <p:sp>
        <p:nvSpPr>
          <p:cNvPr id="16" name="object 14"/>
          <p:cNvSpPr/>
          <p:nvPr/>
        </p:nvSpPr>
        <p:spPr>
          <a:xfrm>
            <a:off x="9110188" y="4905288"/>
            <a:ext cx="276694" cy="239623"/>
          </a:xfrm>
          <a:custGeom>
            <a:avLst/>
            <a:gdLst/>
            <a:ahLst/>
            <a:cxnLst/>
            <a:rect l="l" t="t" r="r" b="b"/>
            <a:pathLst>
              <a:path w="276694" h="239623">
                <a:moveTo>
                  <a:pt x="69176" y="239623"/>
                </a:moveTo>
                <a:lnTo>
                  <a:pt x="0" y="119811"/>
                </a:lnTo>
                <a:lnTo>
                  <a:pt x="69176" y="0"/>
                </a:lnTo>
                <a:lnTo>
                  <a:pt x="207518" y="0"/>
                </a:lnTo>
                <a:lnTo>
                  <a:pt x="276694" y="119811"/>
                </a:lnTo>
                <a:lnTo>
                  <a:pt x="207518" y="239623"/>
                </a:lnTo>
                <a:lnTo>
                  <a:pt x="69176" y="239623"/>
                </a:lnTo>
                <a:close/>
              </a:path>
            </a:pathLst>
          </a:custGeom>
          <a:ln w="13957">
            <a:solidFill>
              <a:srgbClr val="00425B"/>
            </a:solidFill>
          </a:ln>
        </p:spPr>
        <p:txBody>
          <a:bodyPr wrap="square" lIns="0" tIns="0" rIns="0" bIns="0" rtlCol="0">
            <a:spAutoFit/>
          </a:bodyPr>
          <a:lstStyle/>
          <a:p>
            <a:endParaRPr/>
          </a:p>
        </p:txBody>
      </p:sp>
      <p:sp>
        <p:nvSpPr>
          <p:cNvPr id="17" name="object 15"/>
          <p:cNvSpPr/>
          <p:nvPr/>
        </p:nvSpPr>
        <p:spPr>
          <a:xfrm>
            <a:off x="8843761" y="4805571"/>
            <a:ext cx="167360" cy="144945"/>
          </a:xfrm>
          <a:custGeom>
            <a:avLst/>
            <a:gdLst/>
            <a:ahLst/>
            <a:cxnLst/>
            <a:rect l="l" t="t" r="r" b="b"/>
            <a:pathLst>
              <a:path w="167360" h="144945">
                <a:moveTo>
                  <a:pt x="41846" y="144945"/>
                </a:moveTo>
                <a:lnTo>
                  <a:pt x="0" y="72478"/>
                </a:lnTo>
                <a:lnTo>
                  <a:pt x="41846" y="0"/>
                </a:lnTo>
                <a:lnTo>
                  <a:pt x="125526" y="0"/>
                </a:lnTo>
                <a:lnTo>
                  <a:pt x="167360" y="72478"/>
                </a:lnTo>
                <a:lnTo>
                  <a:pt x="125526" y="144945"/>
                </a:lnTo>
                <a:lnTo>
                  <a:pt x="41846" y="144945"/>
                </a:lnTo>
                <a:close/>
              </a:path>
            </a:pathLst>
          </a:custGeom>
          <a:ln w="6985">
            <a:solidFill>
              <a:srgbClr val="00425B"/>
            </a:solidFill>
          </a:ln>
        </p:spPr>
        <p:txBody>
          <a:bodyPr wrap="square" lIns="0" tIns="0" rIns="0" bIns="0" rtlCol="0">
            <a:spAutoFit/>
          </a:bodyPr>
          <a:lstStyle/>
          <a:p>
            <a:endParaRPr/>
          </a:p>
        </p:txBody>
      </p:sp>
      <p:sp>
        <p:nvSpPr>
          <p:cNvPr id="18" name="object 16"/>
          <p:cNvSpPr/>
          <p:nvPr/>
        </p:nvSpPr>
        <p:spPr>
          <a:xfrm>
            <a:off x="8472641" y="5596197"/>
            <a:ext cx="167360" cy="144932"/>
          </a:xfrm>
          <a:custGeom>
            <a:avLst/>
            <a:gdLst/>
            <a:ahLst/>
            <a:cxnLst/>
            <a:rect l="l" t="t" r="r" b="b"/>
            <a:pathLst>
              <a:path w="167360" h="144932">
                <a:moveTo>
                  <a:pt x="41833" y="144932"/>
                </a:moveTo>
                <a:lnTo>
                  <a:pt x="0" y="72466"/>
                </a:lnTo>
                <a:lnTo>
                  <a:pt x="41833" y="0"/>
                </a:lnTo>
                <a:lnTo>
                  <a:pt x="125514" y="0"/>
                </a:lnTo>
                <a:lnTo>
                  <a:pt x="167360" y="72466"/>
                </a:lnTo>
                <a:lnTo>
                  <a:pt x="125514" y="144932"/>
                </a:lnTo>
                <a:lnTo>
                  <a:pt x="41833" y="144932"/>
                </a:lnTo>
                <a:close/>
              </a:path>
            </a:pathLst>
          </a:custGeom>
          <a:ln w="6985">
            <a:solidFill>
              <a:srgbClr val="00425B"/>
            </a:solidFill>
          </a:ln>
        </p:spPr>
        <p:txBody>
          <a:bodyPr wrap="square" lIns="0" tIns="0" rIns="0" bIns="0" rtlCol="0">
            <a:spAutoFit/>
          </a:bodyPr>
          <a:lstStyle/>
          <a:p>
            <a:endParaRPr/>
          </a:p>
        </p:txBody>
      </p:sp>
      <p:sp>
        <p:nvSpPr>
          <p:cNvPr id="19" name="object 17"/>
          <p:cNvSpPr/>
          <p:nvPr/>
        </p:nvSpPr>
        <p:spPr>
          <a:xfrm>
            <a:off x="9369604" y="5268702"/>
            <a:ext cx="167360" cy="144945"/>
          </a:xfrm>
          <a:custGeom>
            <a:avLst/>
            <a:gdLst/>
            <a:ahLst/>
            <a:cxnLst/>
            <a:rect l="l" t="t" r="r" b="b"/>
            <a:pathLst>
              <a:path w="167360" h="144945">
                <a:moveTo>
                  <a:pt x="41833" y="144945"/>
                </a:moveTo>
                <a:lnTo>
                  <a:pt x="0" y="72478"/>
                </a:lnTo>
                <a:lnTo>
                  <a:pt x="41833" y="0"/>
                </a:lnTo>
                <a:lnTo>
                  <a:pt x="125526" y="0"/>
                </a:lnTo>
                <a:lnTo>
                  <a:pt x="167360" y="72478"/>
                </a:lnTo>
                <a:lnTo>
                  <a:pt x="125526" y="144945"/>
                </a:lnTo>
                <a:lnTo>
                  <a:pt x="41833" y="144945"/>
                </a:lnTo>
                <a:close/>
              </a:path>
            </a:pathLst>
          </a:custGeom>
          <a:ln w="6985">
            <a:solidFill>
              <a:srgbClr val="00425B"/>
            </a:solidFill>
          </a:ln>
        </p:spPr>
        <p:txBody>
          <a:bodyPr wrap="square" lIns="0" tIns="0" rIns="0" bIns="0" rtlCol="0">
            <a:spAutoFit/>
          </a:bodyPr>
          <a:lstStyle/>
          <a:p>
            <a:endParaRPr/>
          </a:p>
        </p:txBody>
      </p:sp>
      <p:sp>
        <p:nvSpPr>
          <p:cNvPr id="20" name="object 18"/>
          <p:cNvSpPr/>
          <p:nvPr/>
        </p:nvSpPr>
        <p:spPr>
          <a:xfrm>
            <a:off x="9250935" y="5639707"/>
            <a:ext cx="167373" cy="144957"/>
          </a:xfrm>
          <a:custGeom>
            <a:avLst/>
            <a:gdLst/>
            <a:ahLst/>
            <a:cxnLst/>
            <a:rect l="l" t="t" r="r" b="b"/>
            <a:pathLst>
              <a:path w="167373" h="144957">
                <a:moveTo>
                  <a:pt x="41846" y="144957"/>
                </a:moveTo>
                <a:lnTo>
                  <a:pt x="0" y="72478"/>
                </a:lnTo>
                <a:lnTo>
                  <a:pt x="41846" y="0"/>
                </a:lnTo>
                <a:lnTo>
                  <a:pt x="125526" y="0"/>
                </a:lnTo>
                <a:lnTo>
                  <a:pt x="167373" y="72478"/>
                </a:lnTo>
                <a:lnTo>
                  <a:pt x="125526" y="144957"/>
                </a:lnTo>
                <a:lnTo>
                  <a:pt x="41846" y="144957"/>
                </a:lnTo>
                <a:close/>
              </a:path>
            </a:pathLst>
          </a:custGeom>
          <a:ln w="6985">
            <a:solidFill>
              <a:srgbClr val="00425B"/>
            </a:solidFill>
          </a:ln>
        </p:spPr>
        <p:txBody>
          <a:bodyPr wrap="square" lIns="0" tIns="0" rIns="0" bIns="0" rtlCol="0">
            <a:spAutoFit/>
          </a:bodyPr>
          <a:lstStyle/>
          <a:p>
            <a:endParaRPr/>
          </a:p>
        </p:txBody>
      </p:sp>
      <p:sp>
        <p:nvSpPr>
          <p:cNvPr id="21" name="object 19"/>
          <p:cNvSpPr/>
          <p:nvPr/>
        </p:nvSpPr>
        <p:spPr>
          <a:xfrm>
            <a:off x="8259738" y="4782991"/>
            <a:ext cx="167360" cy="144945"/>
          </a:xfrm>
          <a:custGeom>
            <a:avLst/>
            <a:gdLst/>
            <a:ahLst/>
            <a:cxnLst/>
            <a:rect l="l" t="t" r="r" b="b"/>
            <a:pathLst>
              <a:path w="167360" h="144945">
                <a:moveTo>
                  <a:pt x="41846" y="144945"/>
                </a:moveTo>
                <a:lnTo>
                  <a:pt x="0" y="72478"/>
                </a:lnTo>
                <a:lnTo>
                  <a:pt x="41846" y="0"/>
                </a:lnTo>
                <a:lnTo>
                  <a:pt x="125526" y="0"/>
                </a:lnTo>
                <a:lnTo>
                  <a:pt x="167360" y="72478"/>
                </a:lnTo>
                <a:lnTo>
                  <a:pt x="125526" y="144945"/>
                </a:lnTo>
                <a:lnTo>
                  <a:pt x="41846" y="144945"/>
                </a:lnTo>
                <a:close/>
              </a:path>
            </a:pathLst>
          </a:custGeom>
          <a:ln w="6985">
            <a:solidFill>
              <a:srgbClr val="00425B"/>
            </a:solidFill>
          </a:ln>
        </p:spPr>
        <p:txBody>
          <a:bodyPr wrap="square" lIns="0" tIns="0" rIns="0" bIns="0" rtlCol="0">
            <a:spAutoFit/>
          </a:bodyPr>
          <a:lstStyle/>
          <a:p>
            <a:endParaRPr/>
          </a:p>
        </p:txBody>
      </p:sp>
      <p:sp>
        <p:nvSpPr>
          <p:cNvPr id="22" name="object 20"/>
          <p:cNvSpPr/>
          <p:nvPr/>
        </p:nvSpPr>
        <p:spPr>
          <a:xfrm>
            <a:off x="8739183" y="5186997"/>
            <a:ext cx="131381" cy="64414"/>
          </a:xfrm>
          <a:custGeom>
            <a:avLst/>
            <a:gdLst/>
            <a:ahLst/>
            <a:cxnLst/>
            <a:rect l="l" t="t" r="r" b="b"/>
            <a:pathLst>
              <a:path w="131381" h="64414">
                <a:moveTo>
                  <a:pt x="0" y="0"/>
                </a:moveTo>
                <a:lnTo>
                  <a:pt x="131381" y="64414"/>
                </a:lnTo>
              </a:path>
            </a:pathLst>
          </a:custGeom>
          <a:ln w="20942">
            <a:solidFill>
              <a:srgbClr val="00425B"/>
            </a:solidFill>
          </a:ln>
        </p:spPr>
        <p:txBody>
          <a:bodyPr wrap="square" lIns="0" tIns="0" rIns="0" bIns="0" rtlCol="0">
            <a:spAutoFit/>
          </a:bodyPr>
          <a:lstStyle/>
          <a:p>
            <a:endParaRPr/>
          </a:p>
        </p:txBody>
      </p:sp>
      <p:sp>
        <p:nvSpPr>
          <p:cNvPr id="23" name="object 21"/>
          <p:cNvSpPr/>
          <p:nvPr/>
        </p:nvSpPr>
        <p:spPr>
          <a:xfrm>
            <a:off x="9097425" y="5149303"/>
            <a:ext cx="80352" cy="102108"/>
          </a:xfrm>
          <a:custGeom>
            <a:avLst/>
            <a:gdLst/>
            <a:ahLst/>
            <a:cxnLst/>
            <a:rect l="l" t="t" r="r" b="b"/>
            <a:pathLst>
              <a:path w="80352" h="102108">
                <a:moveTo>
                  <a:pt x="80352" y="0"/>
                </a:moveTo>
                <a:lnTo>
                  <a:pt x="0" y="102108"/>
                </a:lnTo>
              </a:path>
            </a:pathLst>
          </a:custGeom>
          <a:ln w="20942">
            <a:solidFill>
              <a:srgbClr val="00425B"/>
            </a:solidFill>
          </a:ln>
        </p:spPr>
        <p:txBody>
          <a:bodyPr wrap="square" lIns="0" tIns="0" rIns="0" bIns="0" rtlCol="0">
            <a:spAutoFit/>
          </a:bodyPr>
          <a:lstStyle/>
          <a:p>
            <a:endParaRPr/>
          </a:p>
        </p:txBody>
      </p:sp>
      <p:sp>
        <p:nvSpPr>
          <p:cNvPr id="24" name="object 22"/>
          <p:cNvSpPr/>
          <p:nvPr/>
        </p:nvSpPr>
        <p:spPr>
          <a:xfrm>
            <a:off x="8385262" y="4927933"/>
            <a:ext cx="76580" cy="89001"/>
          </a:xfrm>
          <a:custGeom>
            <a:avLst/>
            <a:gdLst/>
            <a:ahLst/>
            <a:cxnLst/>
            <a:rect l="l" t="t" r="r" b="b"/>
            <a:pathLst>
              <a:path w="76580" h="89001">
                <a:moveTo>
                  <a:pt x="0" y="0"/>
                </a:moveTo>
                <a:lnTo>
                  <a:pt x="76581" y="89001"/>
                </a:lnTo>
              </a:path>
            </a:pathLst>
          </a:custGeom>
          <a:ln w="6985">
            <a:solidFill>
              <a:srgbClr val="00425B"/>
            </a:solidFill>
          </a:ln>
        </p:spPr>
        <p:txBody>
          <a:bodyPr wrap="square" lIns="0" tIns="0" rIns="0" bIns="0" rtlCol="0">
            <a:spAutoFit/>
          </a:bodyPr>
          <a:lstStyle/>
          <a:p>
            <a:endParaRPr/>
          </a:p>
        </p:txBody>
      </p:sp>
      <p:sp>
        <p:nvSpPr>
          <p:cNvPr id="25" name="object 23"/>
          <p:cNvSpPr/>
          <p:nvPr/>
        </p:nvSpPr>
        <p:spPr>
          <a:xfrm>
            <a:off x="8658198" y="4878048"/>
            <a:ext cx="185572" cy="138887"/>
          </a:xfrm>
          <a:custGeom>
            <a:avLst/>
            <a:gdLst/>
            <a:ahLst/>
            <a:cxnLst/>
            <a:rect l="l" t="t" r="r" b="b"/>
            <a:pathLst>
              <a:path w="185572" h="138887">
                <a:moveTo>
                  <a:pt x="185572" y="0"/>
                </a:moveTo>
                <a:lnTo>
                  <a:pt x="0" y="138887"/>
                </a:lnTo>
              </a:path>
            </a:pathLst>
          </a:custGeom>
          <a:ln w="6985">
            <a:solidFill>
              <a:srgbClr val="00425B"/>
            </a:solidFill>
          </a:ln>
        </p:spPr>
        <p:txBody>
          <a:bodyPr wrap="square" lIns="0" tIns="0" rIns="0" bIns="0" rtlCol="0">
            <a:spAutoFit/>
          </a:bodyPr>
          <a:lstStyle/>
          <a:p>
            <a:endParaRPr/>
          </a:p>
        </p:txBody>
      </p:sp>
      <p:sp>
        <p:nvSpPr>
          <p:cNvPr id="26" name="object 24"/>
          <p:cNvSpPr/>
          <p:nvPr/>
        </p:nvSpPr>
        <p:spPr>
          <a:xfrm>
            <a:off x="8969285" y="4950514"/>
            <a:ext cx="140906" cy="74587"/>
          </a:xfrm>
          <a:custGeom>
            <a:avLst/>
            <a:gdLst/>
            <a:ahLst/>
            <a:cxnLst/>
            <a:rect l="l" t="t" r="r" b="b"/>
            <a:pathLst>
              <a:path w="140906" h="74587">
                <a:moveTo>
                  <a:pt x="0" y="0"/>
                </a:moveTo>
                <a:lnTo>
                  <a:pt x="140906" y="74587"/>
                </a:lnTo>
              </a:path>
            </a:pathLst>
          </a:custGeom>
          <a:ln w="6985">
            <a:solidFill>
              <a:srgbClr val="00425B"/>
            </a:solidFill>
          </a:ln>
        </p:spPr>
        <p:txBody>
          <a:bodyPr wrap="square" lIns="0" tIns="0" rIns="0" bIns="0" rtlCol="0">
            <a:spAutoFit/>
          </a:bodyPr>
          <a:lstStyle/>
          <a:p>
            <a:endParaRPr/>
          </a:p>
        </p:txBody>
      </p:sp>
      <p:sp>
        <p:nvSpPr>
          <p:cNvPr id="27" name="object 25"/>
          <p:cNvSpPr/>
          <p:nvPr/>
        </p:nvSpPr>
        <p:spPr>
          <a:xfrm>
            <a:off x="9317697" y="5144913"/>
            <a:ext cx="93751" cy="123799"/>
          </a:xfrm>
          <a:custGeom>
            <a:avLst/>
            <a:gdLst/>
            <a:ahLst/>
            <a:cxnLst/>
            <a:rect l="l" t="t" r="r" b="b"/>
            <a:pathLst>
              <a:path w="93751" h="123799">
                <a:moveTo>
                  <a:pt x="0" y="0"/>
                </a:moveTo>
                <a:lnTo>
                  <a:pt x="93751" y="123799"/>
                </a:lnTo>
              </a:path>
            </a:pathLst>
          </a:custGeom>
          <a:ln w="6985">
            <a:solidFill>
              <a:srgbClr val="00425B"/>
            </a:solidFill>
          </a:ln>
        </p:spPr>
        <p:txBody>
          <a:bodyPr wrap="square" lIns="0" tIns="0" rIns="0" bIns="0" rtlCol="0">
            <a:spAutoFit/>
          </a:bodyPr>
          <a:lstStyle/>
          <a:p>
            <a:endParaRPr/>
          </a:p>
        </p:txBody>
      </p:sp>
      <p:sp>
        <p:nvSpPr>
          <p:cNvPr id="28" name="object 26"/>
          <p:cNvSpPr/>
          <p:nvPr/>
        </p:nvSpPr>
        <p:spPr>
          <a:xfrm>
            <a:off x="9376459" y="5413657"/>
            <a:ext cx="34988" cy="226060"/>
          </a:xfrm>
          <a:custGeom>
            <a:avLst/>
            <a:gdLst/>
            <a:ahLst/>
            <a:cxnLst/>
            <a:rect l="l" t="t" r="r" b="b"/>
            <a:pathLst>
              <a:path w="34988" h="226060">
                <a:moveTo>
                  <a:pt x="34988" y="0"/>
                </a:moveTo>
                <a:lnTo>
                  <a:pt x="0" y="226060"/>
                </a:lnTo>
              </a:path>
            </a:pathLst>
          </a:custGeom>
          <a:ln w="6985">
            <a:solidFill>
              <a:srgbClr val="00425B"/>
            </a:solidFill>
          </a:ln>
        </p:spPr>
        <p:txBody>
          <a:bodyPr wrap="square" lIns="0" tIns="0" rIns="0" bIns="0" rtlCol="0">
            <a:spAutoFit/>
          </a:bodyPr>
          <a:lstStyle/>
          <a:p>
            <a:endParaRPr/>
          </a:p>
        </p:txBody>
      </p:sp>
      <p:sp>
        <p:nvSpPr>
          <p:cNvPr id="29" name="object 27"/>
          <p:cNvSpPr/>
          <p:nvPr/>
        </p:nvSpPr>
        <p:spPr>
          <a:xfrm>
            <a:off x="9078086" y="5616667"/>
            <a:ext cx="172859" cy="95516"/>
          </a:xfrm>
          <a:custGeom>
            <a:avLst/>
            <a:gdLst/>
            <a:ahLst/>
            <a:cxnLst/>
            <a:rect l="l" t="t" r="r" b="b"/>
            <a:pathLst>
              <a:path w="172859" h="95516">
                <a:moveTo>
                  <a:pt x="172859" y="95516"/>
                </a:moveTo>
                <a:lnTo>
                  <a:pt x="0" y="0"/>
                </a:lnTo>
              </a:path>
            </a:pathLst>
          </a:custGeom>
          <a:ln w="6985">
            <a:solidFill>
              <a:srgbClr val="00425B"/>
            </a:solidFill>
          </a:ln>
        </p:spPr>
        <p:txBody>
          <a:bodyPr wrap="square" lIns="0" tIns="0" rIns="0" bIns="0" rtlCol="0">
            <a:spAutoFit/>
          </a:bodyPr>
          <a:lstStyle/>
          <a:p>
            <a:endParaRPr/>
          </a:p>
        </p:txBody>
      </p:sp>
      <p:sp>
        <p:nvSpPr>
          <p:cNvPr id="30" name="object 28"/>
          <p:cNvSpPr/>
          <p:nvPr/>
        </p:nvSpPr>
        <p:spPr>
          <a:xfrm>
            <a:off x="9188804" y="5341179"/>
            <a:ext cx="180797" cy="105460"/>
          </a:xfrm>
          <a:custGeom>
            <a:avLst/>
            <a:gdLst/>
            <a:ahLst/>
            <a:cxnLst/>
            <a:rect l="l" t="t" r="r" b="b"/>
            <a:pathLst>
              <a:path w="180797" h="105460">
                <a:moveTo>
                  <a:pt x="180797" y="0"/>
                </a:moveTo>
                <a:lnTo>
                  <a:pt x="0" y="105460"/>
                </a:lnTo>
              </a:path>
            </a:pathLst>
          </a:custGeom>
          <a:ln w="6984">
            <a:solidFill>
              <a:srgbClr val="00425B"/>
            </a:solidFill>
          </a:ln>
        </p:spPr>
        <p:txBody>
          <a:bodyPr wrap="square" lIns="0" tIns="0" rIns="0" bIns="0" rtlCol="0">
            <a:spAutoFit/>
          </a:bodyPr>
          <a:lstStyle/>
          <a:p>
            <a:endParaRPr/>
          </a:p>
        </p:txBody>
      </p:sp>
      <p:sp>
        <p:nvSpPr>
          <p:cNvPr id="31" name="object 29"/>
          <p:cNvSpPr/>
          <p:nvPr/>
        </p:nvSpPr>
        <p:spPr>
          <a:xfrm>
            <a:off x="8461844" y="5357054"/>
            <a:ext cx="52641" cy="239140"/>
          </a:xfrm>
          <a:custGeom>
            <a:avLst/>
            <a:gdLst/>
            <a:ahLst/>
            <a:cxnLst/>
            <a:rect l="l" t="t" r="r" b="b"/>
            <a:pathLst>
              <a:path w="52641" h="239140">
                <a:moveTo>
                  <a:pt x="0" y="0"/>
                </a:moveTo>
                <a:lnTo>
                  <a:pt x="52641" y="239141"/>
                </a:lnTo>
              </a:path>
            </a:pathLst>
          </a:custGeom>
          <a:ln w="6985">
            <a:solidFill>
              <a:srgbClr val="00425B"/>
            </a:solidFill>
          </a:ln>
        </p:spPr>
        <p:txBody>
          <a:bodyPr wrap="square" lIns="0" tIns="0" rIns="0" bIns="0" rtlCol="0">
            <a:spAutoFit/>
          </a:bodyPr>
          <a:lstStyle/>
          <a:p>
            <a:endParaRPr/>
          </a:p>
        </p:txBody>
      </p:sp>
      <p:sp>
        <p:nvSpPr>
          <p:cNvPr id="32" name="object 30"/>
          <p:cNvSpPr/>
          <p:nvPr/>
        </p:nvSpPr>
        <p:spPr>
          <a:xfrm>
            <a:off x="8598165" y="5438766"/>
            <a:ext cx="167512" cy="157429"/>
          </a:xfrm>
          <a:custGeom>
            <a:avLst/>
            <a:gdLst/>
            <a:ahLst/>
            <a:cxnLst/>
            <a:rect l="l" t="t" r="r" b="b"/>
            <a:pathLst>
              <a:path w="167512" h="157429">
                <a:moveTo>
                  <a:pt x="0" y="157429"/>
                </a:moveTo>
                <a:lnTo>
                  <a:pt x="167512" y="0"/>
                </a:lnTo>
              </a:path>
            </a:pathLst>
          </a:custGeom>
          <a:ln w="6985">
            <a:solidFill>
              <a:srgbClr val="00425B"/>
            </a:solidFill>
          </a:ln>
        </p:spPr>
        <p:txBody>
          <a:bodyPr wrap="square" lIns="0" tIns="0" rIns="0" bIns="0" rtlCol="0">
            <a:spAutoFit/>
          </a:bodyPr>
          <a:lstStyle/>
          <a:p>
            <a:endParaRPr/>
          </a:p>
        </p:txBody>
      </p:sp>
      <p:sp>
        <p:nvSpPr>
          <p:cNvPr id="33" name="object 31"/>
          <p:cNvSpPr/>
          <p:nvPr/>
        </p:nvSpPr>
        <p:spPr>
          <a:xfrm>
            <a:off x="8292273" y="4808971"/>
            <a:ext cx="85922" cy="86711"/>
          </a:xfrm>
          <a:custGeom>
            <a:avLst/>
            <a:gdLst/>
            <a:ahLst/>
            <a:cxnLst/>
            <a:rect l="l" t="t" r="r" b="b"/>
            <a:pathLst>
              <a:path w="85922" h="86711">
                <a:moveTo>
                  <a:pt x="64950" y="0"/>
                </a:moveTo>
                <a:lnTo>
                  <a:pt x="18980" y="10743"/>
                </a:lnTo>
                <a:lnTo>
                  <a:pt x="0" y="40648"/>
                </a:lnTo>
                <a:lnTo>
                  <a:pt x="1442" y="55960"/>
                </a:lnTo>
                <a:lnTo>
                  <a:pt x="5994" y="68720"/>
                </a:lnTo>
                <a:lnTo>
                  <a:pt x="13212" y="78960"/>
                </a:lnTo>
                <a:lnTo>
                  <a:pt x="22653" y="86711"/>
                </a:lnTo>
                <a:lnTo>
                  <a:pt x="23332" y="73170"/>
                </a:lnTo>
                <a:lnTo>
                  <a:pt x="22290" y="68318"/>
                </a:lnTo>
                <a:lnTo>
                  <a:pt x="22227" y="67048"/>
                </a:lnTo>
                <a:lnTo>
                  <a:pt x="20665" y="65689"/>
                </a:lnTo>
                <a:lnTo>
                  <a:pt x="13724" y="62690"/>
                </a:lnTo>
                <a:lnTo>
                  <a:pt x="7790" y="52584"/>
                </a:lnTo>
                <a:lnTo>
                  <a:pt x="14262" y="38092"/>
                </a:lnTo>
                <a:lnTo>
                  <a:pt x="24571" y="32701"/>
                </a:lnTo>
                <a:lnTo>
                  <a:pt x="52501" y="32701"/>
                </a:lnTo>
                <a:lnTo>
                  <a:pt x="56435" y="26917"/>
                </a:lnTo>
                <a:lnTo>
                  <a:pt x="60475" y="18171"/>
                </a:lnTo>
                <a:lnTo>
                  <a:pt x="72538" y="15092"/>
                </a:lnTo>
                <a:lnTo>
                  <a:pt x="85922" y="13282"/>
                </a:lnTo>
                <a:lnTo>
                  <a:pt x="76975" y="5173"/>
                </a:lnTo>
                <a:lnTo>
                  <a:pt x="64950" y="0"/>
                </a:lnTo>
                <a:close/>
              </a:path>
              <a:path w="85922" h="86711">
                <a:moveTo>
                  <a:pt x="52501" y="32701"/>
                </a:moveTo>
                <a:lnTo>
                  <a:pt x="24571" y="32701"/>
                </a:lnTo>
                <a:lnTo>
                  <a:pt x="38091" y="34019"/>
                </a:lnTo>
                <a:lnTo>
                  <a:pt x="49721" y="36786"/>
                </a:lnTo>
                <a:lnTo>
                  <a:pt x="52501" y="32701"/>
                </a:lnTo>
                <a:close/>
              </a:path>
            </a:pathLst>
          </a:custGeom>
          <a:solidFill>
            <a:srgbClr val="024F6B"/>
          </a:solidFill>
        </p:spPr>
        <p:txBody>
          <a:bodyPr wrap="square" lIns="0" tIns="0" rIns="0" bIns="0" rtlCol="0">
            <a:spAutoFit/>
          </a:bodyPr>
          <a:lstStyle/>
          <a:p>
            <a:endParaRPr/>
          </a:p>
        </p:txBody>
      </p:sp>
      <p:sp>
        <p:nvSpPr>
          <p:cNvPr id="34" name="object 32"/>
          <p:cNvSpPr/>
          <p:nvPr/>
        </p:nvSpPr>
        <p:spPr>
          <a:xfrm>
            <a:off x="8335218" y="4837027"/>
            <a:ext cx="59738" cy="66718"/>
          </a:xfrm>
          <a:custGeom>
            <a:avLst/>
            <a:gdLst/>
            <a:ahLst/>
            <a:cxnLst/>
            <a:rect l="l" t="t" r="r" b="b"/>
            <a:pathLst>
              <a:path w="59738" h="66718">
                <a:moveTo>
                  <a:pt x="5021" y="21328"/>
                </a:moveTo>
                <a:lnTo>
                  <a:pt x="62" y="31209"/>
                </a:lnTo>
                <a:lnTo>
                  <a:pt x="0" y="43858"/>
                </a:lnTo>
                <a:lnTo>
                  <a:pt x="2700" y="56603"/>
                </a:lnTo>
                <a:lnTo>
                  <a:pt x="6728" y="66693"/>
                </a:lnTo>
                <a:lnTo>
                  <a:pt x="8202" y="66718"/>
                </a:lnTo>
                <a:lnTo>
                  <a:pt x="22935" y="64717"/>
                </a:lnTo>
                <a:lnTo>
                  <a:pt x="54678" y="39329"/>
                </a:lnTo>
                <a:lnTo>
                  <a:pt x="59255" y="22401"/>
                </a:lnTo>
                <a:lnTo>
                  <a:pt x="14315" y="22401"/>
                </a:lnTo>
                <a:lnTo>
                  <a:pt x="5021" y="21328"/>
                </a:lnTo>
                <a:close/>
              </a:path>
              <a:path w="59738" h="66718">
                <a:moveTo>
                  <a:pt x="43650" y="0"/>
                </a:moveTo>
                <a:lnTo>
                  <a:pt x="31601" y="96"/>
                </a:lnTo>
                <a:lnTo>
                  <a:pt x="28395" y="1491"/>
                </a:lnTo>
                <a:lnTo>
                  <a:pt x="24377" y="11063"/>
                </a:lnTo>
                <a:lnTo>
                  <a:pt x="23151" y="20491"/>
                </a:lnTo>
                <a:lnTo>
                  <a:pt x="14315" y="22401"/>
                </a:lnTo>
                <a:lnTo>
                  <a:pt x="59255" y="22401"/>
                </a:lnTo>
                <a:lnTo>
                  <a:pt x="59738" y="13035"/>
                </a:lnTo>
                <a:lnTo>
                  <a:pt x="58773" y="7841"/>
                </a:lnTo>
                <a:lnTo>
                  <a:pt x="57020" y="3002"/>
                </a:lnTo>
                <a:lnTo>
                  <a:pt x="43650" y="0"/>
                </a:lnTo>
                <a:close/>
              </a:path>
            </a:pathLst>
          </a:custGeom>
          <a:solidFill>
            <a:srgbClr val="024F6B"/>
          </a:solidFill>
        </p:spPr>
        <p:txBody>
          <a:bodyPr wrap="square" lIns="0" tIns="0" rIns="0" bIns="0" rtlCol="0">
            <a:spAutoFit/>
          </a:bodyPr>
          <a:lstStyle/>
          <a:p>
            <a:endParaRPr/>
          </a:p>
        </p:txBody>
      </p:sp>
      <p:sp>
        <p:nvSpPr>
          <p:cNvPr id="35" name="object 33"/>
          <p:cNvSpPr/>
          <p:nvPr/>
        </p:nvSpPr>
        <p:spPr>
          <a:xfrm>
            <a:off x="8875126" y="4829912"/>
            <a:ext cx="85923" cy="86711"/>
          </a:xfrm>
          <a:custGeom>
            <a:avLst/>
            <a:gdLst/>
            <a:ahLst/>
            <a:cxnLst/>
            <a:rect l="l" t="t" r="r" b="b"/>
            <a:pathLst>
              <a:path w="85923" h="86711">
                <a:moveTo>
                  <a:pt x="64950" y="0"/>
                </a:moveTo>
                <a:lnTo>
                  <a:pt x="18980" y="10743"/>
                </a:lnTo>
                <a:lnTo>
                  <a:pt x="0" y="40648"/>
                </a:lnTo>
                <a:lnTo>
                  <a:pt x="1442" y="55960"/>
                </a:lnTo>
                <a:lnTo>
                  <a:pt x="5994" y="68720"/>
                </a:lnTo>
                <a:lnTo>
                  <a:pt x="13212" y="78960"/>
                </a:lnTo>
                <a:lnTo>
                  <a:pt x="22653" y="86711"/>
                </a:lnTo>
                <a:lnTo>
                  <a:pt x="23332" y="73170"/>
                </a:lnTo>
                <a:lnTo>
                  <a:pt x="22290" y="68318"/>
                </a:lnTo>
                <a:lnTo>
                  <a:pt x="22227" y="67048"/>
                </a:lnTo>
                <a:lnTo>
                  <a:pt x="20665" y="65689"/>
                </a:lnTo>
                <a:lnTo>
                  <a:pt x="13724" y="62690"/>
                </a:lnTo>
                <a:lnTo>
                  <a:pt x="7790" y="52584"/>
                </a:lnTo>
                <a:lnTo>
                  <a:pt x="14262" y="38092"/>
                </a:lnTo>
                <a:lnTo>
                  <a:pt x="24571" y="32701"/>
                </a:lnTo>
                <a:lnTo>
                  <a:pt x="52501" y="32701"/>
                </a:lnTo>
                <a:lnTo>
                  <a:pt x="56435" y="26917"/>
                </a:lnTo>
                <a:lnTo>
                  <a:pt x="60475" y="18171"/>
                </a:lnTo>
                <a:lnTo>
                  <a:pt x="72543" y="15091"/>
                </a:lnTo>
                <a:lnTo>
                  <a:pt x="85923" y="13281"/>
                </a:lnTo>
                <a:lnTo>
                  <a:pt x="76975" y="5172"/>
                </a:lnTo>
                <a:lnTo>
                  <a:pt x="64950" y="0"/>
                </a:lnTo>
                <a:close/>
              </a:path>
              <a:path w="85923" h="86711">
                <a:moveTo>
                  <a:pt x="52501" y="32701"/>
                </a:moveTo>
                <a:lnTo>
                  <a:pt x="24571" y="32701"/>
                </a:lnTo>
                <a:lnTo>
                  <a:pt x="38091" y="34019"/>
                </a:lnTo>
                <a:lnTo>
                  <a:pt x="49721" y="36786"/>
                </a:lnTo>
                <a:lnTo>
                  <a:pt x="52501" y="32701"/>
                </a:lnTo>
                <a:close/>
              </a:path>
            </a:pathLst>
          </a:custGeom>
          <a:solidFill>
            <a:srgbClr val="024F6B"/>
          </a:solidFill>
        </p:spPr>
        <p:txBody>
          <a:bodyPr wrap="square" lIns="0" tIns="0" rIns="0" bIns="0" rtlCol="0">
            <a:spAutoFit/>
          </a:bodyPr>
          <a:lstStyle/>
          <a:p>
            <a:endParaRPr/>
          </a:p>
        </p:txBody>
      </p:sp>
      <p:sp>
        <p:nvSpPr>
          <p:cNvPr id="36" name="object 34"/>
          <p:cNvSpPr/>
          <p:nvPr/>
        </p:nvSpPr>
        <p:spPr>
          <a:xfrm>
            <a:off x="8918070" y="4857967"/>
            <a:ext cx="59738" cy="66718"/>
          </a:xfrm>
          <a:custGeom>
            <a:avLst/>
            <a:gdLst/>
            <a:ahLst/>
            <a:cxnLst/>
            <a:rect l="l" t="t" r="r" b="b"/>
            <a:pathLst>
              <a:path w="59738" h="66718">
                <a:moveTo>
                  <a:pt x="5021" y="21328"/>
                </a:moveTo>
                <a:lnTo>
                  <a:pt x="62" y="31209"/>
                </a:lnTo>
                <a:lnTo>
                  <a:pt x="0" y="43858"/>
                </a:lnTo>
                <a:lnTo>
                  <a:pt x="2700" y="56603"/>
                </a:lnTo>
                <a:lnTo>
                  <a:pt x="6728" y="66693"/>
                </a:lnTo>
                <a:lnTo>
                  <a:pt x="8202" y="66718"/>
                </a:lnTo>
                <a:lnTo>
                  <a:pt x="22935" y="64717"/>
                </a:lnTo>
                <a:lnTo>
                  <a:pt x="54678" y="39329"/>
                </a:lnTo>
                <a:lnTo>
                  <a:pt x="59255" y="22401"/>
                </a:lnTo>
                <a:lnTo>
                  <a:pt x="14315" y="22401"/>
                </a:lnTo>
                <a:lnTo>
                  <a:pt x="5021" y="21328"/>
                </a:lnTo>
                <a:close/>
              </a:path>
              <a:path w="59738" h="66718">
                <a:moveTo>
                  <a:pt x="43650" y="0"/>
                </a:moveTo>
                <a:lnTo>
                  <a:pt x="31601" y="96"/>
                </a:lnTo>
                <a:lnTo>
                  <a:pt x="28395" y="1491"/>
                </a:lnTo>
                <a:lnTo>
                  <a:pt x="24377" y="11063"/>
                </a:lnTo>
                <a:lnTo>
                  <a:pt x="23151" y="20491"/>
                </a:lnTo>
                <a:lnTo>
                  <a:pt x="14315" y="22401"/>
                </a:lnTo>
                <a:lnTo>
                  <a:pt x="59255" y="22401"/>
                </a:lnTo>
                <a:lnTo>
                  <a:pt x="59738" y="13035"/>
                </a:lnTo>
                <a:lnTo>
                  <a:pt x="58773" y="7841"/>
                </a:lnTo>
                <a:lnTo>
                  <a:pt x="57020" y="3002"/>
                </a:lnTo>
                <a:lnTo>
                  <a:pt x="43650" y="0"/>
                </a:lnTo>
                <a:close/>
              </a:path>
            </a:pathLst>
          </a:custGeom>
          <a:solidFill>
            <a:srgbClr val="024F6B"/>
          </a:solidFill>
        </p:spPr>
        <p:txBody>
          <a:bodyPr wrap="square" lIns="0" tIns="0" rIns="0" bIns="0" rtlCol="0">
            <a:spAutoFit/>
          </a:bodyPr>
          <a:lstStyle/>
          <a:p>
            <a:endParaRPr/>
          </a:p>
        </p:txBody>
      </p:sp>
      <p:sp>
        <p:nvSpPr>
          <p:cNvPr id="37" name="object 35"/>
          <p:cNvSpPr/>
          <p:nvPr/>
        </p:nvSpPr>
        <p:spPr>
          <a:xfrm>
            <a:off x="9402135" y="5295787"/>
            <a:ext cx="85923" cy="86712"/>
          </a:xfrm>
          <a:custGeom>
            <a:avLst/>
            <a:gdLst/>
            <a:ahLst/>
            <a:cxnLst/>
            <a:rect l="l" t="t" r="r" b="b"/>
            <a:pathLst>
              <a:path w="85923" h="86712">
                <a:moveTo>
                  <a:pt x="64949" y="0"/>
                </a:moveTo>
                <a:lnTo>
                  <a:pt x="18980" y="10744"/>
                </a:lnTo>
                <a:lnTo>
                  <a:pt x="0" y="40649"/>
                </a:lnTo>
                <a:lnTo>
                  <a:pt x="1442" y="55960"/>
                </a:lnTo>
                <a:lnTo>
                  <a:pt x="5994" y="68720"/>
                </a:lnTo>
                <a:lnTo>
                  <a:pt x="13212" y="78960"/>
                </a:lnTo>
                <a:lnTo>
                  <a:pt x="22653" y="86712"/>
                </a:lnTo>
                <a:lnTo>
                  <a:pt x="23332" y="73170"/>
                </a:lnTo>
                <a:lnTo>
                  <a:pt x="22290" y="68319"/>
                </a:lnTo>
                <a:lnTo>
                  <a:pt x="22227" y="67049"/>
                </a:lnTo>
                <a:lnTo>
                  <a:pt x="20665" y="65690"/>
                </a:lnTo>
                <a:lnTo>
                  <a:pt x="13724" y="62685"/>
                </a:lnTo>
                <a:lnTo>
                  <a:pt x="7790" y="52584"/>
                </a:lnTo>
                <a:lnTo>
                  <a:pt x="14263" y="38096"/>
                </a:lnTo>
                <a:lnTo>
                  <a:pt x="24572" y="32704"/>
                </a:lnTo>
                <a:lnTo>
                  <a:pt x="52494" y="32704"/>
                </a:lnTo>
                <a:lnTo>
                  <a:pt x="56435" y="26916"/>
                </a:lnTo>
                <a:lnTo>
                  <a:pt x="60476" y="18171"/>
                </a:lnTo>
                <a:lnTo>
                  <a:pt x="72538" y="15083"/>
                </a:lnTo>
                <a:lnTo>
                  <a:pt x="85923" y="13279"/>
                </a:lnTo>
                <a:lnTo>
                  <a:pt x="76975" y="5172"/>
                </a:lnTo>
                <a:lnTo>
                  <a:pt x="64949" y="0"/>
                </a:lnTo>
                <a:close/>
              </a:path>
              <a:path w="85923" h="86712">
                <a:moveTo>
                  <a:pt x="52494" y="32704"/>
                </a:moveTo>
                <a:lnTo>
                  <a:pt x="24572" y="32704"/>
                </a:lnTo>
                <a:lnTo>
                  <a:pt x="38089" y="34019"/>
                </a:lnTo>
                <a:lnTo>
                  <a:pt x="49718" y="36780"/>
                </a:lnTo>
                <a:lnTo>
                  <a:pt x="52494" y="32704"/>
                </a:lnTo>
                <a:close/>
              </a:path>
            </a:pathLst>
          </a:custGeom>
          <a:solidFill>
            <a:srgbClr val="024F6B"/>
          </a:solidFill>
        </p:spPr>
        <p:txBody>
          <a:bodyPr wrap="square" lIns="0" tIns="0" rIns="0" bIns="0" rtlCol="0">
            <a:spAutoFit/>
          </a:bodyPr>
          <a:lstStyle/>
          <a:p>
            <a:endParaRPr/>
          </a:p>
        </p:txBody>
      </p:sp>
      <p:sp>
        <p:nvSpPr>
          <p:cNvPr id="38" name="object 36"/>
          <p:cNvSpPr/>
          <p:nvPr/>
        </p:nvSpPr>
        <p:spPr>
          <a:xfrm>
            <a:off x="9445081" y="5323843"/>
            <a:ext cx="59738" cy="66718"/>
          </a:xfrm>
          <a:custGeom>
            <a:avLst/>
            <a:gdLst/>
            <a:ahLst/>
            <a:cxnLst/>
            <a:rect l="l" t="t" r="r" b="b"/>
            <a:pathLst>
              <a:path w="59738" h="66718">
                <a:moveTo>
                  <a:pt x="5030" y="21321"/>
                </a:moveTo>
                <a:lnTo>
                  <a:pt x="66" y="31204"/>
                </a:lnTo>
                <a:lnTo>
                  <a:pt x="0" y="43852"/>
                </a:lnTo>
                <a:lnTo>
                  <a:pt x="2697" y="56595"/>
                </a:lnTo>
                <a:lnTo>
                  <a:pt x="6728" y="66693"/>
                </a:lnTo>
                <a:lnTo>
                  <a:pt x="8201" y="66718"/>
                </a:lnTo>
                <a:lnTo>
                  <a:pt x="22935" y="64717"/>
                </a:lnTo>
                <a:lnTo>
                  <a:pt x="54677" y="39329"/>
                </a:lnTo>
                <a:lnTo>
                  <a:pt x="59255" y="22398"/>
                </a:lnTo>
                <a:lnTo>
                  <a:pt x="14320" y="22398"/>
                </a:lnTo>
                <a:lnTo>
                  <a:pt x="5030" y="21321"/>
                </a:lnTo>
                <a:close/>
              </a:path>
              <a:path w="59738" h="66718">
                <a:moveTo>
                  <a:pt x="43649" y="0"/>
                </a:moveTo>
                <a:lnTo>
                  <a:pt x="31601" y="96"/>
                </a:lnTo>
                <a:lnTo>
                  <a:pt x="28394" y="1491"/>
                </a:lnTo>
                <a:lnTo>
                  <a:pt x="24377" y="11063"/>
                </a:lnTo>
                <a:lnTo>
                  <a:pt x="23150" y="20491"/>
                </a:lnTo>
                <a:lnTo>
                  <a:pt x="14320" y="22398"/>
                </a:lnTo>
                <a:lnTo>
                  <a:pt x="59255" y="22398"/>
                </a:lnTo>
                <a:lnTo>
                  <a:pt x="59738" y="13035"/>
                </a:lnTo>
                <a:lnTo>
                  <a:pt x="58773" y="7841"/>
                </a:lnTo>
                <a:lnTo>
                  <a:pt x="57020" y="3002"/>
                </a:lnTo>
                <a:lnTo>
                  <a:pt x="43649" y="0"/>
                </a:lnTo>
                <a:close/>
              </a:path>
            </a:pathLst>
          </a:custGeom>
          <a:solidFill>
            <a:srgbClr val="024F6B"/>
          </a:solidFill>
        </p:spPr>
        <p:txBody>
          <a:bodyPr wrap="square" lIns="0" tIns="0" rIns="0" bIns="0" rtlCol="0">
            <a:spAutoFit/>
          </a:bodyPr>
          <a:lstStyle/>
          <a:p>
            <a:endParaRPr/>
          </a:p>
        </p:txBody>
      </p:sp>
      <p:sp>
        <p:nvSpPr>
          <p:cNvPr id="39" name="object 37"/>
          <p:cNvSpPr/>
          <p:nvPr/>
        </p:nvSpPr>
        <p:spPr>
          <a:xfrm>
            <a:off x="9281725" y="5665740"/>
            <a:ext cx="85923" cy="86712"/>
          </a:xfrm>
          <a:custGeom>
            <a:avLst/>
            <a:gdLst/>
            <a:ahLst/>
            <a:cxnLst/>
            <a:rect l="l" t="t" r="r" b="b"/>
            <a:pathLst>
              <a:path w="85923" h="86712">
                <a:moveTo>
                  <a:pt x="64949" y="0"/>
                </a:moveTo>
                <a:lnTo>
                  <a:pt x="18980" y="10744"/>
                </a:lnTo>
                <a:lnTo>
                  <a:pt x="0" y="40649"/>
                </a:lnTo>
                <a:lnTo>
                  <a:pt x="1442" y="55960"/>
                </a:lnTo>
                <a:lnTo>
                  <a:pt x="5994" y="68720"/>
                </a:lnTo>
                <a:lnTo>
                  <a:pt x="13212" y="78960"/>
                </a:lnTo>
                <a:lnTo>
                  <a:pt x="22653" y="86712"/>
                </a:lnTo>
                <a:lnTo>
                  <a:pt x="23332" y="73170"/>
                </a:lnTo>
                <a:lnTo>
                  <a:pt x="22290" y="68319"/>
                </a:lnTo>
                <a:lnTo>
                  <a:pt x="22227" y="67049"/>
                </a:lnTo>
                <a:lnTo>
                  <a:pt x="20665" y="65690"/>
                </a:lnTo>
                <a:lnTo>
                  <a:pt x="13724" y="62685"/>
                </a:lnTo>
                <a:lnTo>
                  <a:pt x="7790" y="52584"/>
                </a:lnTo>
                <a:lnTo>
                  <a:pt x="14263" y="38091"/>
                </a:lnTo>
                <a:lnTo>
                  <a:pt x="24572" y="32703"/>
                </a:lnTo>
                <a:lnTo>
                  <a:pt x="52494" y="32703"/>
                </a:lnTo>
                <a:lnTo>
                  <a:pt x="56435" y="26916"/>
                </a:lnTo>
                <a:lnTo>
                  <a:pt x="60476" y="18171"/>
                </a:lnTo>
                <a:lnTo>
                  <a:pt x="72538" y="15083"/>
                </a:lnTo>
                <a:lnTo>
                  <a:pt x="85923" y="13279"/>
                </a:lnTo>
                <a:lnTo>
                  <a:pt x="76975" y="5172"/>
                </a:lnTo>
                <a:lnTo>
                  <a:pt x="64949" y="0"/>
                </a:lnTo>
                <a:close/>
              </a:path>
              <a:path w="85923" h="86712">
                <a:moveTo>
                  <a:pt x="52494" y="32703"/>
                </a:moveTo>
                <a:lnTo>
                  <a:pt x="24572" y="32703"/>
                </a:lnTo>
                <a:lnTo>
                  <a:pt x="38089" y="34018"/>
                </a:lnTo>
                <a:lnTo>
                  <a:pt x="49718" y="36780"/>
                </a:lnTo>
                <a:lnTo>
                  <a:pt x="52494" y="32703"/>
                </a:lnTo>
                <a:close/>
              </a:path>
            </a:pathLst>
          </a:custGeom>
          <a:solidFill>
            <a:srgbClr val="024F6B"/>
          </a:solidFill>
        </p:spPr>
        <p:txBody>
          <a:bodyPr wrap="square" lIns="0" tIns="0" rIns="0" bIns="0" rtlCol="0">
            <a:spAutoFit/>
          </a:bodyPr>
          <a:lstStyle/>
          <a:p>
            <a:endParaRPr/>
          </a:p>
        </p:txBody>
      </p:sp>
      <p:sp>
        <p:nvSpPr>
          <p:cNvPr id="40" name="object 38"/>
          <p:cNvSpPr/>
          <p:nvPr/>
        </p:nvSpPr>
        <p:spPr>
          <a:xfrm>
            <a:off x="9324672" y="5693798"/>
            <a:ext cx="59738" cy="66718"/>
          </a:xfrm>
          <a:custGeom>
            <a:avLst/>
            <a:gdLst/>
            <a:ahLst/>
            <a:cxnLst/>
            <a:rect l="l" t="t" r="r" b="b"/>
            <a:pathLst>
              <a:path w="59738" h="66718">
                <a:moveTo>
                  <a:pt x="5030" y="21321"/>
                </a:moveTo>
                <a:lnTo>
                  <a:pt x="66" y="31204"/>
                </a:lnTo>
                <a:lnTo>
                  <a:pt x="0" y="43852"/>
                </a:lnTo>
                <a:lnTo>
                  <a:pt x="2697" y="56595"/>
                </a:lnTo>
                <a:lnTo>
                  <a:pt x="6728" y="66693"/>
                </a:lnTo>
                <a:lnTo>
                  <a:pt x="8201" y="66718"/>
                </a:lnTo>
                <a:lnTo>
                  <a:pt x="22935" y="64717"/>
                </a:lnTo>
                <a:lnTo>
                  <a:pt x="54677" y="39329"/>
                </a:lnTo>
                <a:lnTo>
                  <a:pt x="59255" y="22398"/>
                </a:lnTo>
                <a:lnTo>
                  <a:pt x="14320" y="22398"/>
                </a:lnTo>
                <a:lnTo>
                  <a:pt x="5030" y="21321"/>
                </a:lnTo>
                <a:close/>
              </a:path>
              <a:path w="59738" h="66718">
                <a:moveTo>
                  <a:pt x="43649" y="0"/>
                </a:moveTo>
                <a:lnTo>
                  <a:pt x="31601" y="96"/>
                </a:lnTo>
                <a:lnTo>
                  <a:pt x="28394" y="1491"/>
                </a:lnTo>
                <a:lnTo>
                  <a:pt x="24377" y="11063"/>
                </a:lnTo>
                <a:lnTo>
                  <a:pt x="23150" y="20491"/>
                </a:lnTo>
                <a:lnTo>
                  <a:pt x="14320" y="22398"/>
                </a:lnTo>
                <a:lnTo>
                  <a:pt x="59255" y="22398"/>
                </a:lnTo>
                <a:lnTo>
                  <a:pt x="59738" y="13035"/>
                </a:lnTo>
                <a:lnTo>
                  <a:pt x="58773" y="7841"/>
                </a:lnTo>
                <a:lnTo>
                  <a:pt x="57020" y="3002"/>
                </a:lnTo>
                <a:lnTo>
                  <a:pt x="43649" y="0"/>
                </a:lnTo>
                <a:close/>
              </a:path>
            </a:pathLst>
          </a:custGeom>
          <a:solidFill>
            <a:srgbClr val="024F6B"/>
          </a:solidFill>
        </p:spPr>
        <p:txBody>
          <a:bodyPr wrap="square" lIns="0" tIns="0" rIns="0" bIns="0" rtlCol="0">
            <a:spAutoFit/>
          </a:bodyPr>
          <a:lstStyle/>
          <a:p>
            <a:endParaRPr/>
          </a:p>
        </p:txBody>
      </p:sp>
      <p:sp>
        <p:nvSpPr>
          <p:cNvPr id="41" name="object 39"/>
          <p:cNvSpPr/>
          <p:nvPr/>
        </p:nvSpPr>
        <p:spPr>
          <a:xfrm>
            <a:off x="8503426" y="5622114"/>
            <a:ext cx="85923" cy="86712"/>
          </a:xfrm>
          <a:custGeom>
            <a:avLst/>
            <a:gdLst/>
            <a:ahLst/>
            <a:cxnLst/>
            <a:rect l="l" t="t" r="r" b="b"/>
            <a:pathLst>
              <a:path w="85923" h="86712">
                <a:moveTo>
                  <a:pt x="64949" y="0"/>
                </a:moveTo>
                <a:lnTo>
                  <a:pt x="18980" y="10744"/>
                </a:lnTo>
                <a:lnTo>
                  <a:pt x="0" y="40649"/>
                </a:lnTo>
                <a:lnTo>
                  <a:pt x="1442" y="55960"/>
                </a:lnTo>
                <a:lnTo>
                  <a:pt x="5994" y="68720"/>
                </a:lnTo>
                <a:lnTo>
                  <a:pt x="13212" y="78960"/>
                </a:lnTo>
                <a:lnTo>
                  <a:pt x="22653" y="86712"/>
                </a:lnTo>
                <a:lnTo>
                  <a:pt x="23332" y="73170"/>
                </a:lnTo>
                <a:lnTo>
                  <a:pt x="22290" y="68319"/>
                </a:lnTo>
                <a:lnTo>
                  <a:pt x="22227" y="67049"/>
                </a:lnTo>
                <a:lnTo>
                  <a:pt x="20665" y="65690"/>
                </a:lnTo>
                <a:lnTo>
                  <a:pt x="13724" y="62685"/>
                </a:lnTo>
                <a:lnTo>
                  <a:pt x="7790" y="52584"/>
                </a:lnTo>
                <a:lnTo>
                  <a:pt x="14263" y="38091"/>
                </a:lnTo>
                <a:lnTo>
                  <a:pt x="24572" y="32703"/>
                </a:lnTo>
                <a:lnTo>
                  <a:pt x="52494" y="32703"/>
                </a:lnTo>
                <a:lnTo>
                  <a:pt x="56435" y="26916"/>
                </a:lnTo>
                <a:lnTo>
                  <a:pt x="60476" y="18171"/>
                </a:lnTo>
                <a:lnTo>
                  <a:pt x="72538" y="15083"/>
                </a:lnTo>
                <a:lnTo>
                  <a:pt x="85923" y="13279"/>
                </a:lnTo>
                <a:lnTo>
                  <a:pt x="76975" y="5172"/>
                </a:lnTo>
                <a:lnTo>
                  <a:pt x="64949" y="0"/>
                </a:lnTo>
                <a:close/>
              </a:path>
              <a:path w="85923" h="86712">
                <a:moveTo>
                  <a:pt x="52494" y="32703"/>
                </a:moveTo>
                <a:lnTo>
                  <a:pt x="24572" y="32703"/>
                </a:lnTo>
                <a:lnTo>
                  <a:pt x="38089" y="34018"/>
                </a:lnTo>
                <a:lnTo>
                  <a:pt x="49718" y="36780"/>
                </a:lnTo>
                <a:lnTo>
                  <a:pt x="52494" y="32703"/>
                </a:lnTo>
                <a:close/>
              </a:path>
            </a:pathLst>
          </a:custGeom>
          <a:solidFill>
            <a:srgbClr val="024F6B"/>
          </a:solidFill>
        </p:spPr>
        <p:txBody>
          <a:bodyPr wrap="square" lIns="0" tIns="0" rIns="0" bIns="0" rtlCol="0">
            <a:spAutoFit/>
          </a:bodyPr>
          <a:lstStyle/>
          <a:p>
            <a:endParaRPr/>
          </a:p>
        </p:txBody>
      </p:sp>
      <p:sp>
        <p:nvSpPr>
          <p:cNvPr id="42" name="object 40"/>
          <p:cNvSpPr/>
          <p:nvPr/>
        </p:nvSpPr>
        <p:spPr>
          <a:xfrm>
            <a:off x="8546372" y="5650170"/>
            <a:ext cx="59738" cy="66718"/>
          </a:xfrm>
          <a:custGeom>
            <a:avLst/>
            <a:gdLst/>
            <a:ahLst/>
            <a:cxnLst/>
            <a:rect l="l" t="t" r="r" b="b"/>
            <a:pathLst>
              <a:path w="59738" h="66718">
                <a:moveTo>
                  <a:pt x="5030" y="21321"/>
                </a:moveTo>
                <a:lnTo>
                  <a:pt x="66" y="31204"/>
                </a:lnTo>
                <a:lnTo>
                  <a:pt x="0" y="43852"/>
                </a:lnTo>
                <a:lnTo>
                  <a:pt x="2697" y="56595"/>
                </a:lnTo>
                <a:lnTo>
                  <a:pt x="6728" y="66693"/>
                </a:lnTo>
                <a:lnTo>
                  <a:pt x="8201" y="66718"/>
                </a:lnTo>
                <a:lnTo>
                  <a:pt x="22935" y="64717"/>
                </a:lnTo>
                <a:lnTo>
                  <a:pt x="54677" y="39329"/>
                </a:lnTo>
                <a:lnTo>
                  <a:pt x="59255" y="22398"/>
                </a:lnTo>
                <a:lnTo>
                  <a:pt x="14320" y="22398"/>
                </a:lnTo>
                <a:lnTo>
                  <a:pt x="5030" y="21321"/>
                </a:lnTo>
                <a:close/>
              </a:path>
              <a:path w="59738" h="66718">
                <a:moveTo>
                  <a:pt x="43649" y="0"/>
                </a:moveTo>
                <a:lnTo>
                  <a:pt x="31601" y="96"/>
                </a:lnTo>
                <a:lnTo>
                  <a:pt x="28394" y="1491"/>
                </a:lnTo>
                <a:lnTo>
                  <a:pt x="24377" y="11063"/>
                </a:lnTo>
                <a:lnTo>
                  <a:pt x="23150" y="20491"/>
                </a:lnTo>
                <a:lnTo>
                  <a:pt x="14320" y="22398"/>
                </a:lnTo>
                <a:lnTo>
                  <a:pt x="59255" y="22398"/>
                </a:lnTo>
                <a:lnTo>
                  <a:pt x="59738" y="13035"/>
                </a:lnTo>
                <a:lnTo>
                  <a:pt x="58773" y="7841"/>
                </a:lnTo>
                <a:lnTo>
                  <a:pt x="57020" y="3002"/>
                </a:lnTo>
                <a:lnTo>
                  <a:pt x="43649" y="0"/>
                </a:lnTo>
                <a:close/>
              </a:path>
            </a:pathLst>
          </a:custGeom>
          <a:solidFill>
            <a:srgbClr val="024F6B"/>
          </a:solidFill>
        </p:spPr>
        <p:txBody>
          <a:bodyPr wrap="square" lIns="0" tIns="0" rIns="0" bIns="0" rtlCol="0">
            <a:spAutoFit/>
          </a:bodyPr>
          <a:lstStyle/>
          <a:p>
            <a:endParaRPr/>
          </a:p>
        </p:txBody>
      </p:sp>
      <p:sp>
        <p:nvSpPr>
          <p:cNvPr id="43" name="object 41"/>
          <p:cNvSpPr/>
          <p:nvPr/>
        </p:nvSpPr>
        <p:spPr>
          <a:xfrm>
            <a:off x="11077242" y="4977407"/>
            <a:ext cx="175310" cy="151815"/>
          </a:xfrm>
          <a:custGeom>
            <a:avLst/>
            <a:gdLst/>
            <a:ahLst/>
            <a:cxnLst/>
            <a:rect l="l" t="t" r="r" b="b"/>
            <a:pathLst>
              <a:path w="175310" h="151815">
                <a:moveTo>
                  <a:pt x="131470" y="0"/>
                </a:moveTo>
                <a:lnTo>
                  <a:pt x="43827" y="0"/>
                </a:lnTo>
                <a:lnTo>
                  <a:pt x="0" y="75907"/>
                </a:lnTo>
                <a:lnTo>
                  <a:pt x="43827" y="151815"/>
                </a:lnTo>
                <a:lnTo>
                  <a:pt x="131470" y="151815"/>
                </a:lnTo>
                <a:lnTo>
                  <a:pt x="175310" y="75907"/>
                </a:lnTo>
                <a:lnTo>
                  <a:pt x="131470" y="0"/>
                </a:lnTo>
                <a:close/>
              </a:path>
            </a:pathLst>
          </a:custGeom>
          <a:solidFill>
            <a:srgbClr val="024F6B"/>
          </a:solidFill>
        </p:spPr>
        <p:txBody>
          <a:bodyPr wrap="square" lIns="0" tIns="0" rIns="0" bIns="0" rtlCol="0">
            <a:spAutoFit/>
          </a:bodyPr>
          <a:lstStyle/>
          <a:p>
            <a:endParaRPr/>
          </a:p>
        </p:txBody>
      </p:sp>
      <p:sp>
        <p:nvSpPr>
          <p:cNvPr id="44" name="object 42"/>
          <p:cNvSpPr/>
          <p:nvPr/>
        </p:nvSpPr>
        <p:spPr>
          <a:xfrm>
            <a:off x="10271441" y="5045086"/>
            <a:ext cx="395554" cy="342582"/>
          </a:xfrm>
          <a:custGeom>
            <a:avLst/>
            <a:gdLst/>
            <a:ahLst/>
            <a:cxnLst/>
            <a:rect l="l" t="t" r="r" b="b"/>
            <a:pathLst>
              <a:path w="395554" h="342582">
                <a:moveTo>
                  <a:pt x="296671" y="0"/>
                </a:moveTo>
                <a:lnTo>
                  <a:pt x="98882" y="0"/>
                </a:lnTo>
                <a:lnTo>
                  <a:pt x="0" y="171297"/>
                </a:lnTo>
                <a:lnTo>
                  <a:pt x="98882" y="342582"/>
                </a:lnTo>
                <a:lnTo>
                  <a:pt x="296671" y="342582"/>
                </a:lnTo>
                <a:lnTo>
                  <a:pt x="395554" y="171297"/>
                </a:lnTo>
                <a:lnTo>
                  <a:pt x="296671" y="0"/>
                </a:lnTo>
                <a:close/>
              </a:path>
            </a:pathLst>
          </a:custGeom>
          <a:solidFill>
            <a:srgbClr val="024F6B"/>
          </a:solidFill>
        </p:spPr>
        <p:txBody>
          <a:bodyPr wrap="square" lIns="0" tIns="0" rIns="0" bIns="0" rtlCol="0">
            <a:spAutoFit/>
          </a:bodyPr>
          <a:lstStyle/>
          <a:p>
            <a:endParaRPr/>
          </a:p>
        </p:txBody>
      </p:sp>
      <p:sp>
        <p:nvSpPr>
          <p:cNvPr id="45" name="object 43"/>
          <p:cNvSpPr/>
          <p:nvPr/>
        </p:nvSpPr>
        <p:spPr>
          <a:xfrm>
            <a:off x="10699431" y="5298502"/>
            <a:ext cx="395973" cy="342938"/>
          </a:xfrm>
          <a:custGeom>
            <a:avLst/>
            <a:gdLst/>
            <a:ahLst/>
            <a:cxnLst/>
            <a:rect l="l" t="t" r="r" b="b"/>
            <a:pathLst>
              <a:path w="395973" h="342938">
                <a:moveTo>
                  <a:pt x="98996" y="342938"/>
                </a:moveTo>
                <a:lnTo>
                  <a:pt x="0" y="171475"/>
                </a:lnTo>
                <a:lnTo>
                  <a:pt x="98996" y="0"/>
                </a:lnTo>
                <a:lnTo>
                  <a:pt x="296976" y="0"/>
                </a:lnTo>
                <a:lnTo>
                  <a:pt x="395973" y="171475"/>
                </a:lnTo>
                <a:lnTo>
                  <a:pt x="296976" y="342938"/>
                </a:lnTo>
                <a:lnTo>
                  <a:pt x="98996" y="342938"/>
                </a:lnTo>
                <a:close/>
              </a:path>
            </a:pathLst>
          </a:custGeom>
          <a:ln w="48856">
            <a:solidFill>
              <a:srgbClr val="00425B"/>
            </a:solidFill>
          </a:ln>
        </p:spPr>
        <p:txBody>
          <a:bodyPr wrap="square" lIns="0" tIns="0" rIns="0" bIns="0" rtlCol="0">
            <a:spAutoFit/>
          </a:bodyPr>
          <a:lstStyle/>
          <a:p>
            <a:endParaRPr/>
          </a:p>
        </p:txBody>
      </p:sp>
      <p:sp>
        <p:nvSpPr>
          <p:cNvPr id="46" name="object 44"/>
          <p:cNvSpPr/>
          <p:nvPr/>
        </p:nvSpPr>
        <p:spPr>
          <a:xfrm>
            <a:off x="11023291" y="4932589"/>
            <a:ext cx="278803" cy="241452"/>
          </a:xfrm>
          <a:custGeom>
            <a:avLst/>
            <a:gdLst/>
            <a:ahLst/>
            <a:cxnLst/>
            <a:rect l="l" t="t" r="r" b="b"/>
            <a:pathLst>
              <a:path w="278803" h="241452">
                <a:moveTo>
                  <a:pt x="69697" y="241452"/>
                </a:moveTo>
                <a:lnTo>
                  <a:pt x="0" y="120726"/>
                </a:lnTo>
                <a:lnTo>
                  <a:pt x="69697" y="0"/>
                </a:lnTo>
                <a:lnTo>
                  <a:pt x="209092" y="0"/>
                </a:lnTo>
                <a:lnTo>
                  <a:pt x="278803" y="120726"/>
                </a:lnTo>
                <a:lnTo>
                  <a:pt x="209092" y="241452"/>
                </a:lnTo>
                <a:lnTo>
                  <a:pt x="69697" y="241452"/>
                </a:lnTo>
                <a:close/>
              </a:path>
            </a:pathLst>
          </a:custGeom>
          <a:ln w="13957">
            <a:solidFill>
              <a:srgbClr val="00425B"/>
            </a:solidFill>
          </a:ln>
        </p:spPr>
        <p:txBody>
          <a:bodyPr wrap="square" lIns="0" tIns="0" rIns="0" bIns="0" rtlCol="0">
            <a:spAutoFit/>
          </a:bodyPr>
          <a:lstStyle/>
          <a:p>
            <a:endParaRPr/>
          </a:p>
        </p:txBody>
      </p:sp>
      <p:sp>
        <p:nvSpPr>
          <p:cNvPr id="47" name="object 45"/>
          <p:cNvSpPr/>
          <p:nvPr/>
        </p:nvSpPr>
        <p:spPr>
          <a:xfrm>
            <a:off x="10755004" y="4832181"/>
            <a:ext cx="168567" cy="145999"/>
          </a:xfrm>
          <a:custGeom>
            <a:avLst/>
            <a:gdLst/>
            <a:ahLst/>
            <a:cxnLst/>
            <a:rect l="l" t="t" r="r" b="b"/>
            <a:pathLst>
              <a:path w="168567" h="145999">
                <a:moveTo>
                  <a:pt x="42138" y="145999"/>
                </a:moveTo>
                <a:lnTo>
                  <a:pt x="0" y="72999"/>
                </a:lnTo>
                <a:lnTo>
                  <a:pt x="42138" y="0"/>
                </a:lnTo>
                <a:lnTo>
                  <a:pt x="126428" y="0"/>
                </a:lnTo>
                <a:lnTo>
                  <a:pt x="168567" y="72999"/>
                </a:lnTo>
                <a:lnTo>
                  <a:pt x="126428" y="145999"/>
                </a:lnTo>
                <a:lnTo>
                  <a:pt x="42138" y="145999"/>
                </a:lnTo>
                <a:close/>
              </a:path>
            </a:pathLst>
          </a:custGeom>
          <a:ln w="6985">
            <a:solidFill>
              <a:srgbClr val="00425B"/>
            </a:solidFill>
          </a:ln>
        </p:spPr>
        <p:txBody>
          <a:bodyPr wrap="square" lIns="0" tIns="0" rIns="0" bIns="0" rtlCol="0">
            <a:spAutoFit/>
          </a:bodyPr>
          <a:lstStyle/>
          <a:p>
            <a:endParaRPr/>
          </a:p>
        </p:txBody>
      </p:sp>
      <p:sp>
        <p:nvSpPr>
          <p:cNvPr id="48" name="object 46"/>
          <p:cNvSpPr/>
          <p:nvPr/>
        </p:nvSpPr>
        <p:spPr>
          <a:xfrm>
            <a:off x="10381179" y="5628547"/>
            <a:ext cx="168579" cy="145986"/>
          </a:xfrm>
          <a:custGeom>
            <a:avLst/>
            <a:gdLst/>
            <a:ahLst/>
            <a:cxnLst/>
            <a:rect l="l" t="t" r="r" b="b"/>
            <a:pathLst>
              <a:path w="168579" h="145986">
                <a:moveTo>
                  <a:pt x="42138" y="145986"/>
                </a:moveTo>
                <a:lnTo>
                  <a:pt x="0" y="72999"/>
                </a:lnTo>
                <a:lnTo>
                  <a:pt x="42138" y="0"/>
                </a:lnTo>
                <a:lnTo>
                  <a:pt x="126428" y="0"/>
                </a:lnTo>
                <a:lnTo>
                  <a:pt x="168579" y="72999"/>
                </a:lnTo>
                <a:lnTo>
                  <a:pt x="126428" y="145986"/>
                </a:lnTo>
                <a:lnTo>
                  <a:pt x="42138" y="145986"/>
                </a:lnTo>
                <a:close/>
              </a:path>
            </a:pathLst>
          </a:custGeom>
          <a:ln w="6985">
            <a:solidFill>
              <a:srgbClr val="00425B"/>
            </a:solidFill>
          </a:ln>
        </p:spPr>
        <p:txBody>
          <a:bodyPr wrap="square" lIns="0" tIns="0" rIns="0" bIns="0" rtlCol="0">
            <a:spAutoFit/>
          </a:bodyPr>
          <a:lstStyle/>
          <a:p>
            <a:endParaRPr/>
          </a:p>
        </p:txBody>
      </p:sp>
      <p:sp>
        <p:nvSpPr>
          <p:cNvPr id="49" name="object 47"/>
          <p:cNvSpPr/>
          <p:nvPr/>
        </p:nvSpPr>
        <p:spPr>
          <a:xfrm>
            <a:off x="11284645" y="5298677"/>
            <a:ext cx="168579" cy="145999"/>
          </a:xfrm>
          <a:custGeom>
            <a:avLst/>
            <a:gdLst/>
            <a:ahLst/>
            <a:cxnLst/>
            <a:rect l="l" t="t" r="r" b="b"/>
            <a:pathLst>
              <a:path w="168579" h="145999">
                <a:moveTo>
                  <a:pt x="42151" y="145999"/>
                </a:moveTo>
                <a:lnTo>
                  <a:pt x="0" y="72999"/>
                </a:lnTo>
                <a:lnTo>
                  <a:pt x="42151" y="0"/>
                </a:lnTo>
                <a:lnTo>
                  <a:pt x="126441" y="0"/>
                </a:lnTo>
                <a:lnTo>
                  <a:pt x="168579" y="72999"/>
                </a:lnTo>
                <a:lnTo>
                  <a:pt x="126441" y="145999"/>
                </a:lnTo>
                <a:lnTo>
                  <a:pt x="42151" y="145999"/>
                </a:lnTo>
                <a:close/>
              </a:path>
            </a:pathLst>
          </a:custGeom>
          <a:ln w="6984">
            <a:solidFill>
              <a:srgbClr val="00425B"/>
            </a:solidFill>
          </a:ln>
        </p:spPr>
        <p:txBody>
          <a:bodyPr wrap="square" lIns="0" tIns="0" rIns="0" bIns="0" rtlCol="0">
            <a:spAutoFit/>
          </a:bodyPr>
          <a:lstStyle/>
          <a:p>
            <a:endParaRPr/>
          </a:p>
        </p:txBody>
      </p:sp>
      <p:sp>
        <p:nvSpPr>
          <p:cNvPr id="50" name="object 48"/>
          <p:cNvSpPr/>
          <p:nvPr/>
        </p:nvSpPr>
        <p:spPr>
          <a:xfrm>
            <a:off x="11165125" y="5672374"/>
            <a:ext cx="168579" cy="145999"/>
          </a:xfrm>
          <a:custGeom>
            <a:avLst/>
            <a:gdLst/>
            <a:ahLst/>
            <a:cxnLst/>
            <a:rect l="l" t="t" r="r" b="b"/>
            <a:pathLst>
              <a:path w="168579" h="145999">
                <a:moveTo>
                  <a:pt x="42138" y="145999"/>
                </a:moveTo>
                <a:lnTo>
                  <a:pt x="0" y="72999"/>
                </a:lnTo>
                <a:lnTo>
                  <a:pt x="42138" y="0"/>
                </a:lnTo>
                <a:lnTo>
                  <a:pt x="126428" y="0"/>
                </a:lnTo>
                <a:lnTo>
                  <a:pt x="168579" y="72999"/>
                </a:lnTo>
                <a:lnTo>
                  <a:pt x="126428" y="145999"/>
                </a:lnTo>
                <a:lnTo>
                  <a:pt x="42138" y="145999"/>
                </a:lnTo>
                <a:close/>
              </a:path>
            </a:pathLst>
          </a:custGeom>
          <a:ln w="6985">
            <a:solidFill>
              <a:srgbClr val="00425B"/>
            </a:solidFill>
          </a:ln>
        </p:spPr>
        <p:txBody>
          <a:bodyPr wrap="square" lIns="0" tIns="0" rIns="0" bIns="0" rtlCol="0">
            <a:spAutoFit/>
          </a:bodyPr>
          <a:lstStyle/>
          <a:p>
            <a:endParaRPr/>
          </a:p>
        </p:txBody>
      </p:sp>
      <p:sp>
        <p:nvSpPr>
          <p:cNvPr id="51" name="object 49"/>
          <p:cNvSpPr/>
          <p:nvPr/>
        </p:nvSpPr>
        <p:spPr>
          <a:xfrm>
            <a:off x="10166739" y="4809435"/>
            <a:ext cx="168567" cy="145999"/>
          </a:xfrm>
          <a:custGeom>
            <a:avLst/>
            <a:gdLst/>
            <a:ahLst/>
            <a:cxnLst/>
            <a:rect l="l" t="t" r="r" b="b"/>
            <a:pathLst>
              <a:path w="168567" h="145999">
                <a:moveTo>
                  <a:pt x="42138" y="145999"/>
                </a:moveTo>
                <a:lnTo>
                  <a:pt x="0" y="72999"/>
                </a:lnTo>
                <a:lnTo>
                  <a:pt x="42138" y="0"/>
                </a:lnTo>
                <a:lnTo>
                  <a:pt x="126428" y="0"/>
                </a:lnTo>
                <a:lnTo>
                  <a:pt x="168567" y="72999"/>
                </a:lnTo>
                <a:lnTo>
                  <a:pt x="126428" y="145999"/>
                </a:lnTo>
                <a:lnTo>
                  <a:pt x="42138" y="145999"/>
                </a:lnTo>
                <a:close/>
              </a:path>
            </a:pathLst>
          </a:custGeom>
          <a:ln w="6984">
            <a:solidFill>
              <a:srgbClr val="00425B"/>
            </a:solidFill>
          </a:ln>
        </p:spPr>
        <p:txBody>
          <a:bodyPr wrap="square" lIns="0" tIns="0" rIns="0" bIns="0" rtlCol="0">
            <a:spAutoFit/>
          </a:bodyPr>
          <a:lstStyle/>
          <a:p>
            <a:endParaRPr/>
          </a:p>
        </p:txBody>
      </p:sp>
      <p:sp>
        <p:nvSpPr>
          <p:cNvPr id="52" name="object 50"/>
          <p:cNvSpPr/>
          <p:nvPr/>
        </p:nvSpPr>
        <p:spPr>
          <a:xfrm>
            <a:off x="10644668" y="5208062"/>
            <a:ext cx="153238" cy="82156"/>
          </a:xfrm>
          <a:custGeom>
            <a:avLst/>
            <a:gdLst/>
            <a:ahLst/>
            <a:cxnLst/>
            <a:rect l="l" t="t" r="r" b="b"/>
            <a:pathLst>
              <a:path w="153238" h="82156">
                <a:moveTo>
                  <a:pt x="0" y="0"/>
                </a:moveTo>
                <a:lnTo>
                  <a:pt x="153238" y="82156"/>
                </a:lnTo>
              </a:path>
            </a:pathLst>
          </a:custGeom>
          <a:ln w="20942">
            <a:solidFill>
              <a:srgbClr val="00425B"/>
            </a:solidFill>
          </a:ln>
        </p:spPr>
        <p:txBody>
          <a:bodyPr wrap="square" lIns="0" tIns="0" rIns="0" bIns="0" rtlCol="0">
            <a:spAutoFit/>
          </a:bodyPr>
          <a:lstStyle/>
          <a:p>
            <a:endParaRPr/>
          </a:p>
        </p:txBody>
      </p:sp>
      <p:sp>
        <p:nvSpPr>
          <p:cNvPr id="53" name="object 51"/>
          <p:cNvSpPr/>
          <p:nvPr/>
        </p:nvSpPr>
        <p:spPr>
          <a:xfrm>
            <a:off x="11010543" y="5173938"/>
            <a:ext cx="82537" cy="107378"/>
          </a:xfrm>
          <a:custGeom>
            <a:avLst/>
            <a:gdLst/>
            <a:ahLst/>
            <a:cxnLst/>
            <a:rect l="l" t="t" r="r" b="b"/>
            <a:pathLst>
              <a:path w="82537" h="107378">
                <a:moveTo>
                  <a:pt x="82537" y="0"/>
                </a:moveTo>
                <a:lnTo>
                  <a:pt x="0" y="107378"/>
                </a:lnTo>
              </a:path>
            </a:pathLst>
          </a:custGeom>
          <a:ln w="20942">
            <a:solidFill>
              <a:srgbClr val="00425B"/>
            </a:solidFill>
          </a:ln>
        </p:spPr>
        <p:txBody>
          <a:bodyPr wrap="square" lIns="0" tIns="0" rIns="0" bIns="0" rtlCol="0">
            <a:spAutoFit/>
          </a:bodyPr>
          <a:lstStyle/>
          <a:p>
            <a:endParaRPr/>
          </a:p>
        </p:txBody>
      </p:sp>
      <p:sp>
        <p:nvSpPr>
          <p:cNvPr id="54" name="object 52"/>
          <p:cNvSpPr/>
          <p:nvPr/>
        </p:nvSpPr>
        <p:spPr>
          <a:xfrm>
            <a:off x="10293174" y="4955433"/>
            <a:ext cx="77139" cy="89649"/>
          </a:xfrm>
          <a:custGeom>
            <a:avLst/>
            <a:gdLst/>
            <a:ahLst/>
            <a:cxnLst/>
            <a:rect l="l" t="t" r="r" b="b"/>
            <a:pathLst>
              <a:path w="77139" h="89649">
                <a:moveTo>
                  <a:pt x="0" y="0"/>
                </a:moveTo>
                <a:lnTo>
                  <a:pt x="77139" y="89649"/>
                </a:lnTo>
              </a:path>
            </a:pathLst>
          </a:custGeom>
          <a:ln w="6985">
            <a:solidFill>
              <a:srgbClr val="00425B"/>
            </a:solidFill>
          </a:ln>
        </p:spPr>
        <p:txBody>
          <a:bodyPr wrap="square" lIns="0" tIns="0" rIns="0" bIns="0" rtlCol="0">
            <a:spAutoFit/>
          </a:bodyPr>
          <a:lstStyle/>
          <a:p>
            <a:endParaRPr/>
          </a:p>
        </p:txBody>
      </p:sp>
      <p:sp>
        <p:nvSpPr>
          <p:cNvPr id="55" name="object 53"/>
          <p:cNvSpPr/>
          <p:nvPr/>
        </p:nvSpPr>
        <p:spPr>
          <a:xfrm>
            <a:off x="10568103" y="4905192"/>
            <a:ext cx="186893" cy="139890"/>
          </a:xfrm>
          <a:custGeom>
            <a:avLst/>
            <a:gdLst/>
            <a:ahLst/>
            <a:cxnLst/>
            <a:rect l="l" t="t" r="r" b="b"/>
            <a:pathLst>
              <a:path w="186893" h="139890">
                <a:moveTo>
                  <a:pt x="186893" y="0"/>
                </a:moveTo>
                <a:lnTo>
                  <a:pt x="0" y="139890"/>
                </a:lnTo>
              </a:path>
            </a:pathLst>
          </a:custGeom>
          <a:ln w="6985">
            <a:solidFill>
              <a:srgbClr val="00425B"/>
            </a:solidFill>
          </a:ln>
        </p:spPr>
        <p:txBody>
          <a:bodyPr wrap="square" lIns="0" tIns="0" rIns="0" bIns="0" rtlCol="0">
            <a:spAutoFit/>
          </a:bodyPr>
          <a:lstStyle/>
          <a:p>
            <a:endParaRPr/>
          </a:p>
        </p:txBody>
      </p:sp>
      <p:sp>
        <p:nvSpPr>
          <p:cNvPr id="56" name="object 54"/>
          <p:cNvSpPr/>
          <p:nvPr/>
        </p:nvSpPr>
        <p:spPr>
          <a:xfrm>
            <a:off x="10881437" y="4978178"/>
            <a:ext cx="141922" cy="75133"/>
          </a:xfrm>
          <a:custGeom>
            <a:avLst/>
            <a:gdLst/>
            <a:ahLst/>
            <a:cxnLst/>
            <a:rect l="l" t="t" r="r" b="b"/>
            <a:pathLst>
              <a:path w="141922" h="75133">
                <a:moveTo>
                  <a:pt x="0" y="0"/>
                </a:moveTo>
                <a:lnTo>
                  <a:pt x="141922" y="75133"/>
                </a:lnTo>
              </a:path>
            </a:pathLst>
          </a:custGeom>
          <a:ln w="6984">
            <a:solidFill>
              <a:srgbClr val="00425B"/>
            </a:solidFill>
          </a:ln>
        </p:spPr>
        <p:txBody>
          <a:bodyPr wrap="square" lIns="0" tIns="0" rIns="0" bIns="0" rtlCol="0">
            <a:spAutoFit/>
          </a:bodyPr>
          <a:lstStyle/>
          <a:p>
            <a:endParaRPr/>
          </a:p>
        </p:txBody>
      </p:sp>
      <p:sp>
        <p:nvSpPr>
          <p:cNvPr id="57" name="object 55"/>
          <p:cNvSpPr/>
          <p:nvPr/>
        </p:nvSpPr>
        <p:spPr>
          <a:xfrm>
            <a:off x="11232377" y="5173987"/>
            <a:ext cx="94424" cy="124688"/>
          </a:xfrm>
          <a:custGeom>
            <a:avLst/>
            <a:gdLst/>
            <a:ahLst/>
            <a:cxnLst/>
            <a:rect l="l" t="t" r="r" b="b"/>
            <a:pathLst>
              <a:path w="94424" h="124688">
                <a:moveTo>
                  <a:pt x="0" y="0"/>
                </a:moveTo>
                <a:lnTo>
                  <a:pt x="94424" y="124688"/>
                </a:lnTo>
              </a:path>
            </a:pathLst>
          </a:custGeom>
          <a:ln w="6985">
            <a:solidFill>
              <a:srgbClr val="00425B"/>
            </a:solidFill>
          </a:ln>
        </p:spPr>
        <p:txBody>
          <a:bodyPr wrap="square" lIns="0" tIns="0" rIns="0" bIns="0" rtlCol="0">
            <a:spAutoFit/>
          </a:bodyPr>
          <a:lstStyle/>
          <a:p>
            <a:endParaRPr/>
          </a:p>
        </p:txBody>
      </p:sp>
      <p:sp>
        <p:nvSpPr>
          <p:cNvPr id="58" name="object 56"/>
          <p:cNvSpPr/>
          <p:nvPr/>
        </p:nvSpPr>
        <p:spPr>
          <a:xfrm>
            <a:off x="11291558" y="5444675"/>
            <a:ext cx="35242" cy="227698"/>
          </a:xfrm>
          <a:custGeom>
            <a:avLst/>
            <a:gdLst/>
            <a:ahLst/>
            <a:cxnLst/>
            <a:rect l="l" t="t" r="r" b="b"/>
            <a:pathLst>
              <a:path w="35242" h="227698">
                <a:moveTo>
                  <a:pt x="35242" y="0"/>
                </a:moveTo>
                <a:lnTo>
                  <a:pt x="0" y="227698"/>
                </a:lnTo>
              </a:path>
            </a:pathLst>
          </a:custGeom>
          <a:ln w="6984">
            <a:solidFill>
              <a:srgbClr val="00425B"/>
            </a:solidFill>
          </a:ln>
        </p:spPr>
        <p:txBody>
          <a:bodyPr wrap="square" lIns="0" tIns="0" rIns="0" bIns="0" rtlCol="0">
            <a:spAutoFit/>
          </a:bodyPr>
          <a:lstStyle/>
          <a:p>
            <a:endParaRPr/>
          </a:p>
        </p:txBody>
      </p:sp>
      <p:sp>
        <p:nvSpPr>
          <p:cNvPr id="59" name="object 57"/>
          <p:cNvSpPr/>
          <p:nvPr/>
        </p:nvSpPr>
        <p:spPr>
          <a:xfrm>
            <a:off x="10992169" y="5652218"/>
            <a:ext cx="172961" cy="93154"/>
          </a:xfrm>
          <a:custGeom>
            <a:avLst/>
            <a:gdLst/>
            <a:ahLst/>
            <a:cxnLst/>
            <a:rect l="l" t="t" r="r" b="b"/>
            <a:pathLst>
              <a:path w="172961" h="93154">
                <a:moveTo>
                  <a:pt x="172961" y="93154"/>
                </a:moveTo>
                <a:lnTo>
                  <a:pt x="0" y="0"/>
                </a:lnTo>
              </a:path>
            </a:pathLst>
          </a:custGeom>
          <a:ln w="6985">
            <a:solidFill>
              <a:srgbClr val="00425B"/>
            </a:solidFill>
          </a:ln>
        </p:spPr>
        <p:txBody>
          <a:bodyPr wrap="square" lIns="0" tIns="0" rIns="0" bIns="0" rtlCol="0">
            <a:spAutoFit/>
          </a:bodyPr>
          <a:lstStyle/>
          <a:p>
            <a:endParaRPr/>
          </a:p>
        </p:txBody>
      </p:sp>
      <p:sp>
        <p:nvSpPr>
          <p:cNvPr id="60" name="object 58"/>
          <p:cNvSpPr/>
          <p:nvPr/>
        </p:nvSpPr>
        <p:spPr>
          <a:xfrm>
            <a:off x="11095216" y="5371688"/>
            <a:ext cx="189433" cy="109981"/>
          </a:xfrm>
          <a:custGeom>
            <a:avLst/>
            <a:gdLst/>
            <a:ahLst/>
            <a:cxnLst/>
            <a:rect l="l" t="t" r="r" b="b"/>
            <a:pathLst>
              <a:path w="189433" h="109981">
                <a:moveTo>
                  <a:pt x="189433" y="0"/>
                </a:moveTo>
                <a:lnTo>
                  <a:pt x="0" y="109981"/>
                </a:lnTo>
              </a:path>
            </a:pathLst>
          </a:custGeom>
          <a:ln w="6985">
            <a:solidFill>
              <a:srgbClr val="00425B"/>
            </a:solidFill>
          </a:ln>
        </p:spPr>
        <p:txBody>
          <a:bodyPr wrap="square" lIns="0" tIns="0" rIns="0" bIns="0" rtlCol="0">
            <a:spAutoFit/>
          </a:bodyPr>
          <a:lstStyle/>
          <a:p>
            <a:endParaRPr/>
          </a:p>
        </p:txBody>
      </p:sp>
      <p:sp>
        <p:nvSpPr>
          <p:cNvPr id="61" name="object 59"/>
          <p:cNvSpPr/>
          <p:nvPr/>
        </p:nvSpPr>
        <p:spPr>
          <a:xfrm>
            <a:off x="10376612" y="5371688"/>
            <a:ext cx="46710" cy="256857"/>
          </a:xfrm>
          <a:custGeom>
            <a:avLst/>
            <a:gdLst/>
            <a:ahLst/>
            <a:cxnLst/>
            <a:rect l="l" t="t" r="r" b="b"/>
            <a:pathLst>
              <a:path w="46710" h="256857">
                <a:moveTo>
                  <a:pt x="0" y="0"/>
                </a:moveTo>
                <a:lnTo>
                  <a:pt x="46710" y="256857"/>
                </a:lnTo>
              </a:path>
            </a:pathLst>
          </a:custGeom>
          <a:ln w="6985">
            <a:solidFill>
              <a:srgbClr val="00425B"/>
            </a:solidFill>
          </a:ln>
        </p:spPr>
        <p:txBody>
          <a:bodyPr wrap="square" lIns="0" tIns="0" rIns="0" bIns="0" rtlCol="0">
            <a:spAutoFit/>
          </a:bodyPr>
          <a:lstStyle/>
          <a:p>
            <a:endParaRPr/>
          </a:p>
        </p:txBody>
      </p:sp>
      <p:sp>
        <p:nvSpPr>
          <p:cNvPr id="62" name="object 60"/>
          <p:cNvSpPr/>
          <p:nvPr/>
        </p:nvSpPr>
        <p:spPr>
          <a:xfrm>
            <a:off x="10507612" y="5444675"/>
            <a:ext cx="195452" cy="183870"/>
          </a:xfrm>
          <a:custGeom>
            <a:avLst/>
            <a:gdLst/>
            <a:ahLst/>
            <a:cxnLst/>
            <a:rect l="l" t="t" r="r" b="b"/>
            <a:pathLst>
              <a:path w="195452" h="183870">
                <a:moveTo>
                  <a:pt x="0" y="183870"/>
                </a:moveTo>
                <a:lnTo>
                  <a:pt x="195453" y="0"/>
                </a:lnTo>
              </a:path>
            </a:pathLst>
          </a:custGeom>
          <a:ln w="6985">
            <a:solidFill>
              <a:srgbClr val="00425B"/>
            </a:solidFill>
          </a:ln>
        </p:spPr>
        <p:txBody>
          <a:bodyPr wrap="square" lIns="0" tIns="0" rIns="0" bIns="0" rtlCol="0">
            <a:spAutoFit/>
          </a:bodyPr>
          <a:lstStyle/>
          <a:p>
            <a:endParaRPr/>
          </a:p>
        </p:txBody>
      </p:sp>
      <p:sp>
        <p:nvSpPr>
          <p:cNvPr id="63" name="object 61"/>
          <p:cNvSpPr/>
          <p:nvPr/>
        </p:nvSpPr>
        <p:spPr>
          <a:xfrm>
            <a:off x="10194918" y="4835619"/>
            <a:ext cx="86127" cy="86947"/>
          </a:xfrm>
          <a:custGeom>
            <a:avLst/>
            <a:gdLst/>
            <a:ahLst/>
            <a:cxnLst/>
            <a:rect l="l" t="t" r="r" b="b"/>
            <a:pathLst>
              <a:path w="86127" h="86947">
                <a:moveTo>
                  <a:pt x="65313" y="0"/>
                </a:moveTo>
                <a:lnTo>
                  <a:pt x="19270" y="10675"/>
                </a:lnTo>
                <a:lnTo>
                  <a:pt x="0" y="40460"/>
                </a:lnTo>
                <a:lnTo>
                  <a:pt x="1369" y="55925"/>
                </a:lnTo>
                <a:lnTo>
                  <a:pt x="5816" y="68817"/>
                </a:lnTo>
                <a:lnTo>
                  <a:pt x="12850" y="79107"/>
                </a:lnTo>
                <a:lnTo>
                  <a:pt x="22102" y="86947"/>
                </a:lnTo>
                <a:lnTo>
                  <a:pt x="23439" y="73706"/>
                </a:lnTo>
                <a:lnTo>
                  <a:pt x="22385" y="68817"/>
                </a:lnTo>
                <a:lnTo>
                  <a:pt x="22321" y="67547"/>
                </a:lnTo>
                <a:lnTo>
                  <a:pt x="20747" y="66175"/>
                </a:lnTo>
                <a:lnTo>
                  <a:pt x="13824" y="63194"/>
                </a:lnTo>
                <a:lnTo>
                  <a:pt x="7795" y="53229"/>
                </a:lnTo>
                <a:lnTo>
                  <a:pt x="14193" y="38543"/>
                </a:lnTo>
                <a:lnTo>
                  <a:pt x="24367" y="33017"/>
                </a:lnTo>
                <a:lnTo>
                  <a:pt x="52573" y="33017"/>
                </a:lnTo>
                <a:lnTo>
                  <a:pt x="56675" y="27271"/>
                </a:lnTo>
                <a:lnTo>
                  <a:pt x="60641" y="18470"/>
                </a:lnTo>
                <a:lnTo>
                  <a:pt x="72743" y="15272"/>
                </a:lnTo>
                <a:lnTo>
                  <a:pt x="86127" y="13424"/>
                </a:lnTo>
                <a:lnTo>
                  <a:pt x="77349" y="5224"/>
                </a:lnTo>
                <a:lnTo>
                  <a:pt x="65313" y="0"/>
                </a:lnTo>
                <a:close/>
              </a:path>
              <a:path w="86127" h="86947">
                <a:moveTo>
                  <a:pt x="52573" y="33017"/>
                </a:moveTo>
                <a:lnTo>
                  <a:pt x="24367" y="33017"/>
                </a:lnTo>
                <a:lnTo>
                  <a:pt x="38013" y="34243"/>
                </a:lnTo>
                <a:lnTo>
                  <a:pt x="49707" y="37033"/>
                </a:lnTo>
                <a:lnTo>
                  <a:pt x="52573" y="33017"/>
                </a:lnTo>
                <a:close/>
              </a:path>
            </a:pathLst>
          </a:custGeom>
          <a:solidFill>
            <a:srgbClr val="024F6B"/>
          </a:solidFill>
        </p:spPr>
        <p:txBody>
          <a:bodyPr wrap="square" lIns="0" tIns="0" rIns="0" bIns="0" rtlCol="0">
            <a:spAutoFit/>
          </a:bodyPr>
          <a:lstStyle/>
          <a:p>
            <a:endParaRPr/>
          </a:p>
        </p:txBody>
      </p:sp>
      <p:sp>
        <p:nvSpPr>
          <p:cNvPr id="64" name="object 62"/>
          <p:cNvSpPr/>
          <p:nvPr/>
        </p:nvSpPr>
        <p:spPr>
          <a:xfrm>
            <a:off x="10238095" y="4863903"/>
            <a:ext cx="60182" cy="67184"/>
          </a:xfrm>
          <a:custGeom>
            <a:avLst/>
            <a:gdLst/>
            <a:ahLst/>
            <a:cxnLst/>
            <a:rect l="l" t="t" r="r" b="b"/>
            <a:pathLst>
              <a:path w="60182" h="67184">
                <a:moveTo>
                  <a:pt x="5257" y="21423"/>
                </a:moveTo>
                <a:lnTo>
                  <a:pt x="172" y="31285"/>
                </a:lnTo>
                <a:lnTo>
                  <a:pt x="0" y="43895"/>
                </a:lnTo>
                <a:lnTo>
                  <a:pt x="2636" y="56643"/>
                </a:lnTo>
                <a:lnTo>
                  <a:pt x="5976" y="66918"/>
                </a:lnTo>
                <a:lnTo>
                  <a:pt x="6791" y="67159"/>
                </a:lnTo>
                <a:lnTo>
                  <a:pt x="8277" y="67184"/>
                </a:lnTo>
                <a:lnTo>
                  <a:pt x="23011" y="65196"/>
                </a:lnTo>
                <a:lnTo>
                  <a:pt x="54904" y="39941"/>
                </a:lnTo>
                <a:lnTo>
                  <a:pt x="59653" y="22541"/>
                </a:lnTo>
                <a:lnTo>
                  <a:pt x="14554" y="22541"/>
                </a:lnTo>
                <a:lnTo>
                  <a:pt x="5257" y="21423"/>
                </a:lnTo>
                <a:close/>
              </a:path>
              <a:path w="60182" h="67184">
                <a:moveTo>
                  <a:pt x="44079" y="0"/>
                </a:moveTo>
                <a:lnTo>
                  <a:pt x="31986" y="45"/>
                </a:lnTo>
                <a:lnTo>
                  <a:pt x="28610" y="1487"/>
                </a:lnTo>
                <a:lnTo>
                  <a:pt x="24564" y="11058"/>
                </a:lnTo>
                <a:lnTo>
                  <a:pt x="23398" y="20528"/>
                </a:lnTo>
                <a:lnTo>
                  <a:pt x="14554" y="22541"/>
                </a:lnTo>
                <a:lnTo>
                  <a:pt x="59653" y="22541"/>
                </a:lnTo>
                <a:lnTo>
                  <a:pt x="60182" y="13108"/>
                </a:lnTo>
                <a:lnTo>
                  <a:pt x="59204" y="7888"/>
                </a:lnTo>
                <a:lnTo>
                  <a:pt x="57451" y="3011"/>
                </a:lnTo>
                <a:lnTo>
                  <a:pt x="44079" y="0"/>
                </a:lnTo>
                <a:close/>
              </a:path>
            </a:pathLst>
          </a:custGeom>
          <a:solidFill>
            <a:srgbClr val="024F6B"/>
          </a:solidFill>
        </p:spPr>
        <p:txBody>
          <a:bodyPr wrap="square" lIns="0" tIns="0" rIns="0" bIns="0" rtlCol="0">
            <a:spAutoFit/>
          </a:bodyPr>
          <a:lstStyle/>
          <a:p>
            <a:endParaRPr/>
          </a:p>
        </p:txBody>
      </p:sp>
      <p:sp>
        <p:nvSpPr>
          <p:cNvPr id="65" name="object 63"/>
          <p:cNvSpPr/>
          <p:nvPr/>
        </p:nvSpPr>
        <p:spPr>
          <a:xfrm>
            <a:off x="10781971" y="4856710"/>
            <a:ext cx="86127" cy="86945"/>
          </a:xfrm>
          <a:custGeom>
            <a:avLst/>
            <a:gdLst/>
            <a:ahLst/>
            <a:cxnLst/>
            <a:rect l="l" t="t" r="r" b="b"/>
            <a:pathLst>
              <a:path w="86127" h="86945">
                <a:moveTo>
                  <a:pt x="65318" y="0"/>
                </a:moveTo>
                <a:lnTo>
                  <a:pt x="19272" y="10674"/>
                </a:lnTo>
                <a:lnTo>
                  <a:pt x="0" y="40456"/>
                </a:lnTo>
                <a:lnTo>
                  <a:pt x="1368" y="55922"/>
                </a:lnTo>
                <a:lnTo>
                  <a:pt x="5816" y="68817"/>
                </a:lnTo>
                <a:lnTo>
                  <a:pt x="12848" y="79105"/>
                </a:lnTo>
                <a:lnTo>
                  <a:pt x="22099" y="86945"/>
                </a:lnTo>
                <a:lnTo>
                  <a:pt x="23438" y="73706"/>
                </a:lnTo>
                <a:lnTo>
                  <a:pt x="22384" y="68817"/>
                </a:lnTo>
                <a:lnTo>
                  <a:pt x="22321" y="67547"/>
                </a:lnTo>
                <a:lnTo>
                  <a:pt x="20746" y="66175"/>
                </a:lnTo>
                <a:lnTo>
                  <a:pt x="13824" y="63194"/>
                </a:lnTo>
                <a:lnTo>
                  <a:pt x="7795" y="53229"/>
                </a:lnTo>
                <a:lnTo>
                  <a:pt x="14193" y="38543"/>
                </a:lnTo>
                <a:lnTo>
                  <a:pt x="24367" y="33017"/>
                </a:lnTo>
                <a:lnTo>
                  <a:pt x="52573" y="33017"/>
                </a:lnTo>
                <a:lnTo>
                  <a:pt x="56674" y="27271"/>
                </a:lnTo>
                <a:lnTo>
                  <a:pt x="60640" y="18470"/>
                </a:lnTo>
                <a:lnTo>
                  <a:pt x="72743" y="15272"/>
                </a:lnTo>
                <a:lnTo>
                  <a:pt x="86127" y="13424"/>
                </a:lnTo>
                <a:lnTo>
                  <a:pt x="77351" y="5224"/>
                </a:lnTo>
                <a:lnTo>
                  <a:pt x="65318" y="0"/>
                </a:lnTo>
                <a:close/>
              </a:path>
              <a:path w="86127" h="86945">
                <a:moveTo>
                  <a:pt x="52573" y="33017"/>
                </a:moveTo>
                <a:lnTo>
                  <a:pt x="24367" y="33017"/>
                </a:lnTo>
                <a:lnTo>
                  <a:pt x="38013" y="34243"/>
                </a:lnTo>
                <a:lnTo>
                  <a:pt x="49706" y="37033"/>
                </a:lnTo>
                <a:lnTo>
                  <a:pt x="52573" y="33017"/>
                </a:lnTo>
                <a:close/>
              </a:path>
            </a:pathLst>
          </a:custGeom>
          <a:solidFill>
            <a:srgbClr val="024F6B"/>
          </a:solidFill>
        </p:spPr>
        <p:txBody>
          <a:bodyPr wrap="square" lIns="0" tIns="0" rIns="0" bIns="0" rtlCol="0">
            <a:spAutoFit/>
          </a:bodyPr>
          <a:lstStyle/>
          <a:p>
            <a:endParaRPr/>
          </a:p>
        </p:txBody>
      </p:sp>
      <p:sp>
        <p:nvSpPr>
          <p:cNvPr id="66" name="object 64"/>
          <p:cNvSpPr/>
          <p:nvPr/>
        </p:nvSpPr>
        <p:spPr>
          <a:xfrm>
            <a:off x="10825149" y="4884994"/>
            <a:ext cx="60182" cy="67184"/>
          </a:xfrm>
          <a:custGeom>
            <a:avLst/>
            <a:gdLst/>
            <a:ahLst/>
            <a:cxnLst/>
            <a:rect l="l" t="t" r="r" b="b"/>
            <a:pathLst>
              <a:path w="60182" h="67184">
                <a:moveTo>
                  <a:pt x="5256" y="21423"/>
                </a:moveTo>
                <a:lnTo>
                  <a:pt x="171" y="31286"/>
                </a:lnTo>
                <a:lnTo>
                  <a:pt x="0" y="43896"/>
                </a:lnTo>
                <a:lnTo>
                  <a:pt x="2636" y="56643"/>
                </a:lnTo>
                <a:lnTo>
                  <a:pt x="5976" y="66918"/>
                </a:lnTo>
                <a:lnTo>
                  <a:pt x="6791" y="67159"/>
                </a:lnTo>
                <a:lnTo>
                  <a:pt x="8277" y="67184"/>
                </a:lnTo>
                <a:lnTo>
                  <a:pt x="23012" y="65196"/>
                </a:lnTo>
                <a:lnTo>
                  <a:pt x="54904" y="39941"/>
                </a:lnTo>
                <a:lnTo>
                  <a:pt x="59653" y="22541"/>
                </a:lnTo>
                <a:lnTo>
                  <a:pt x="14549" y="22541"/>
                </a:lnTo>
                <a:lnTo>
                  <a:pt x="5256" y="21423"/>
                </a:lnTo>
                <a:close/>
              </a:path>
              <a:path w="60182" h="67184">
                <a:moveTo>
                  <a:pt x="44079" y="0"/>
                </a:moveTo>
                <a:lnTo>
                  <a:pt x="31986" y="45"/>
                </a:lnTo>
                <a:lnTo>
                  <a:pt x="28610" y="1487"/>
                </a:lnTo>
                <a:lnTo>
                  <a:pt x="24564" y="11058"/>
                </a:lnTo>
                <a:lnTo>
                  <a:pt x="23399" y="20528"/>
                </a:lnTo>
                <a:lnTo>
                  <a:pt x="14549" y="22541"/>
                </a:lnTo>
                <a:lnTo>
                  <a:pt x="59653" y="22541"/>
                </a:lnTo>
                <a:lnTo>
                  <a:pt x="60182" y="13108"/>
                </a:lnTo>
                <a:lnTo>
                  <a:pt x="59204" y="7888"/>
                </a:lnTo>
                <a:lnTo>
                  <a:pt x="57452" y="3011"/>
                </a:lnTo>
                <a:lnTo>
                  <a:pt x="44079" y="0"/>
                </a:lnTo>
                <a:close/>
              </a:path>
            </a:pathLst>
          </a:custGeom>
          <a:solidFill>
            <a:srgbClr val="024F6B"/>
          </a:solidFill>
        </p:spPr>
        <p:txBody>
          <a:bodyPr wrap="square" lIns="0" tIns="0" rIns="0" bIns="0" rtlCol="0">
            <a:spAutoFit/>
          </a:bodyPr>
          <a:lstStyle/>
          <a:p>
            <a:endParaRPr/>
          </a:p>
        </p:txBody>
      </p:sp>
      <p:sp>
        <p:nvSpPr>
          <p:cNvPr id="67" name="object 65"/>
          <p:cNvSpPr/>
          <p:nvPr/>
        </p:nvSpPr>
        <p:spPr>
          <a:xfrm>
            <a:off x="11312780" y="5325943"/>
            <a:ext cx="86127" cy="86945"/>
          </a:xfrm>
          <a:custGeom>
            <a:avLst/>
            <a:gdLst/>
            <a:ahLst/>
            <a:cxnLst/>
            <a:rect l="l" t="t" r="r" b="b"/>
            <a:pathLst>
              <a:path w="86127" h="86945">
                <a:moveTo>
                  <a:pt x="65318" y="0"/>
                </a:moveTo>
                <a:lnTo>
                  <a:pt x="19272" y="10674"/>
                </a:lnTo>
                <a:lnTo>
                  <a:pt x="0" y="40455"/>
                </a:lnTo>
                <a:lnTo>
                  <a:pt x="1368" y="55922"/>
                </a:lnTo>
                <a:lnTo>
                  <a:pt x="5816" y="68816"/>
                </a:lnTo>
                <a:lnTo>
                  <a:pt x="12848" y="79105"/>
                </a:lnTo>
                <a:lnTo>
                  <a:pt x="22099" y="86945"/>
                </a:lnTo>
                <a:lnTo>
                  <a:pt x="23438" y="73706"/>
                </a:lnTo>
                <a:lnTo>
                  <a:pt x="22384" y="68816"/>
                </a:lnTo>
                <a:lnTo>
                  <a:pt x="22321" y="67546"/>
                </a:lnTo>
                <a:lnTo>
                  <a:pt x="20746" y="66175"/>
                </a:lnTo>
                <a:lnTo>
                  <a:pt x="13824" y="63189"/>
                </a:lnTo>
                <a:lnTo>
                  <a:pt x="7795" y="53228"/>
                </a:lnTo>
                <a:lnTo>
                  <a:pt x="14193" y="38537"/>
                </a:lnTo>
                <a:lnTo>
                  <a:pt x="24367" y="33017"/>
                </a:lnTo>
                <a:lnTo>
                  <a:pt x="52568" y="33017"/>
                </a:lnTo>
                <a:lnTo>
                  <a:pt x="56674" y="27269"/>
                </a:lnTo>
                <a:lnTo>
                  <a:pt x="60641" y="18469"/>
                </a:lnTo>
                <a:lnTo>
                  <a:pt x="72743" y="15272"/>
                </a:lnTo>
                <a:lnTo>
                  <a:pt x="86127" y="13424"/>
                </a:lnTo>
                <a:lnTo>
                  <a:pt x="77352" y="5224"/>
                </a:lnTo>
                <a:lnTo>
                  <a:pt x="65318" y="0"/>
                </a:lnTo>
                <a:close/>
              </a:path>
              <a:path w="86127" h="86945">
                <a:moveTo>
                  <a:pt x="52568" y="33017"/>
                </a:moveTo>
                <a:lnTo>
                  <a:pt x="24367" y="33017"/>
                </a:lnTo>
                <a:lnTo>
                  <a:pt x="38011" y="34241"/>
                </a:lnTo>
                <a:lnTo>
                  <a:pt x="49703" y="37028"/>
                </a:lnTo>
                <a:lnTo>
                  <a:pt x="52568" y="33017"/>
                </a:lnTo>
                <a:close/>
              </a:path>
            </a:pathLst>
          </a:custGeom>
          <a:solidFill>
            <a:srgbClr val="024F6B"/>
          </a:solidFill>
        </p:spPr>
        <p:txBody>
          <a:bodyPr wrap="square" lIns="0" tIns="0" rIns="0" bIns="0" rtlCol="0">
            <a:spAutoFit/>
          </a:bodyPr>
          <a:lstStyle/>
          <a:p>
            <a:endParaRPr/>
          </a:p>
        </p:txBody>
      </p:sp>
      <p:sp>
        <p:nvSpPr>
          <p:cNvPr id="68" name="object 66"/>
          <p:cNvSpPr/>
          <p:nvPr/>
        </p:nvSpPr>
        <p:spPr>
          <a:xfrm>
            <a:off x="11355957" y="5354225"/>
            <a:ext cx="60182" cy="67187"/>
          </a:xfrm>
          <a:custGeom>
            <a:avLst/>
            <a:gdLst/>
            <a:ahLst/>
            <a:cxnLst/>
            <a:rect l="l" t="t" r="r" b="b"/>
            <a:pathLst>
              <a:path w="60182" h="67187">
                <a:moveTo>
                  <a:pt x="5257" y="21425"/>
                </a:moveTo>
                <a:lnTo>
                  <a:pt x="172" y="31288"/>
                </a:lnTo>
                <a:lnTo>
                  <a:pt x="0" y="43898"/>
                </a:lnTo>
                <a:lnTo>
                  <a:pt x="2636" y="56645"/>
                </a:lnTo>
                <a:lnTo>
                  <a:pt x="5976" y="66921"/>
                </a:lnTo>
                <a:lnTo>
                  <a:pt x="6791" y="67162"/>
                </a:lnTo>
                <a:lnTo>
                  <a:pt x="8277" y="67187"/>
                </a:lnTo>
                <a:lnTo>
                  <a:pt x="23010" y="65199"/>
                </a:lnTo>
                <a:lnTo>
                  <a:pt x="54901" y="39945"/>
                </a:lnTo>
                <a:lnTo>
                  <a:pt x="59651" y="22544"/>
                </a:lnTo>
                <a:lnTo>
                  <a:pt x="14554" y="22544"/>
                </a:lnTo>
                <a:lnTo>
                  <a:pt x="5257" y="21425"/>
                </a:lnTo>
                <a:close/>
              </a:path>
              <a:path w="60182" h="67187">
                <a:moveTo>
                  <a:pt x="44077" y="0"/>
                </a:moveTo>
                <a:lnTo>
                  <a:pt x="31983" y="48"/>
                </a:lnTo>
                <a:lnTo>
                  <a:pt x="28610" y="1490"/>
                </a:lnTo>
                <a:lnTo>
                  <a:pt x="24564" y="11061"/>
                </a:lnTo>
                <a:lnTo>
                  <a:pt x="23398" y="20531"/>
                </a:lnTo>
                <a:lnTo>
                  <a:pt x="14554" y="22544"/>
                </a:lnTo>
                <a:lnTo>
                  <a:pt x="59651" y="22544"/>
                </a:lnTo>
                <a:lnTo>
                  <a:pt x="60182" y="13110"/>
                </a:lnTo>
                <a:lnTo>
                  <a:pt x="59204" y="7891"/>
                </a:lnTo>
                <a:lnTo>
                  <a:pt x="57451" y="3001"/>
                </a:lnTo>
                <a:lnTo>
                  <a:pt x="44077" y="0"/>
                </a:lnTo>
                <a:close/>
              </a:path>
            </a:pathLst>
          </a:custGeom>
          <a:solidFill>
            <a:srgbClr val="024F6B"/>
          </a:solidFill>
        </p:spPr>
        <p:txBody>
          <a:bodyPr wrap="square" lIns="0" tIns="0" rIns="0" bIns="0" rtlCol="0">
            <a:spAutoFit/>
          </a:bodyPr>
          <a:lstStyle/>
          <a:p>
            <a:endParaRPr/>
          </a:p>
        </p:txBody>
      </p:sp>
      <p:sp>
        <p:nvSpPr>
          <p:cNvPr id="69" name="object 67"/>
          <p:cNvSpPr/>
          <p:nvPr/>
        </p:nvSpPr>
        <p:spPr>
          <a:xfrm>
            <a:off x="11191503" y="5698564"/>
            <a:ext cx="86127" cy="86945"/>
          </a:xfrm>
          <a:custGeom>
            <a:avLst/>
            <a:gdLst/>
            <a:ahLst/>
            <a:cxnLst/>
            <a:rect l="l" t="t" r="r" b="b"/>
            <a:pathLst>
              <a:path w="86127" h="86945">
                <a:moveTo>
                  <a:pt x="65318" y="0"/>
                </a:moveTo>
                <a:lnTo>
                  <a:pt x="19272" y="10674"/>
                </a:lnTo>
                <a:lnTo>
                  <a:pt x="0" y="40455"/>
                </a:lnTo>
                <a:lnTo>
                  <a:pt x="1368" y="55922"/>
                </a:lnTo>
                <a:lnTo>
                  <a:pt x="5816" y="68816"/>
                </a:lnTo>
                <a:lnTo>
                  <a:pt x="12848" y="79105"/>
                </a:lnTo>
                <a:lnTo>
                  <a:pt x="22099" y="86945"/>
                </a:lnTo>
                <a:lnTo>
                  <a:pt x="23438" y="73706"/>
                </a:lnTo>
                <a:lnTo>
                  <a:pt x="22384" y="68816"/>
                </a:lnTo>
                <a:lnTo>
                  <a:pt x="22321" y="67546"/>
                </a:lnTo>
                <a:lnTo>
                  <a:pt x="20746" y="66175"/>
                </a:lnTo>
                <a:lnTo>
                  <a:pt x="13824" y="63189"/>
                </a:lnTo>
                <a:lnTo>
                  <a:pt x="7795" y="53228"/>
                </a:lnTo>
                <a:lnTo>
                  <a:pt x="14193" y="38537"/>
                </a:lnTo>
                <a:lnTo>
                  <a:pt x="24367" y="33017"/>
                </a:lnTo>
                <a:lnTo>
                  <a:pt x="52568" y="33017"/>
                </a:lnTo>
                <a:lnTo>
                  <a:pt x="56674" y="27269"/>
                </a:lnTo>
                <a:lnTo>
                  <a:pt x="60641" y="18469"/>
                </a:lnTo>
                <a:lnTo>
                  <a:pt x="72743" y="15272"/>
                </a:lnTo>
                <a:lnTo>
                  <a:pt x="86127" y="13424"/>
                </a:lnTo>
                <a:lnTo>
                  <a:pt x="77352" y="5224"/>
                </a:lnTo>
                <a:lnTo>
                  <a:pt x="65318" y="0"/>
                </a:lnTo>
                <a:close/>
              </a:path>
              <a:path w="86127" h="86945">
                <a:moveTo>
                  <a:pt x="52568" y="33017"/>
                </a:moveTo>
                <a:lnTo>
                  <a:pt x="24367" y="33017"/>
                </a:lnTo>
                <a:lnTo>
                  <a:pt x="38011" y="34241"/>
                </a:lnTo>
                <a:lnTo>
                  <a:pt x="49703" y="37028"/>
                </a:lnTo>
                <a:lnTo>
                  <a:pt x="52568" y="33017"/>
                </a:lnTo>
                <a:close/>
              </a:path>
            </a:pathLst>
          </a:custGeom>
          <a:solidFill>
            <a:srgbClr val="024F6B"/>
          </a:solidFill>
        </p:spPr>
        <p:txBody>
          <a:bodyPr wrap="square" lIns="0" tIns="0" rIns="0" bIns="0" rtlCol="0">
            <a:spAutoFit/>
          </a:bodyPr>
          <a:lstStyle/>
          <a:p>
            <a:endParaRPr/>
          </a:p>
        </p:txBody>
      </p:sp>
      <p:sp>
        <p:nvSpPr>
          <p:cNvPr id="70" name="object 68"/>
          <p:cNvSpPr/>
          <p:nvPr/>
        </p:nvSpPr>
        <p:spPr>
          <a:xfrm>
            <a:off x="11234679" y="5726851"/>
            <a:ext cx="60182" cy="67182"/>
          </a:xfrm>
          <a:custGeom>
            <a:avLst/>
            <a:gdLst/>
            <a:ahLst/>
            <a:cxnLst/>
            <a:rect l="l" t="t" r="r" b="b"/>
            <a:pathLst>
              <a:path w="60182" h="67182">
                <a:moveTo>
                  <a:pt x="5257" y="21420"/>
                </a:moveTo>
                <a:lnTo>
                  <a:pt x="172" y="31283"/>
                </a:lnTo>
                <a:lnTo>
                  <a:pt x="0" y="43893"/>
                </a:lnTo>
                <a:lnTo>
                  <a:pt x="2636" y="56640"/>
                </a:lnTo>
                <a:lnTo>
                  <a:pt x="5976" y="66915"/>
                </a:lnTo>
                <a:lnTo>
                  <a:pt x="6791" y="67156"/>
                </a:lnTo>
                <a:lnTo>
                  <a:pt x="8277" y="67182"/>
                </a:lnTo>
                <a:lnTo>
                  <a:pt x="23010" y="65194"/>
                </a:lnTo>
                <a:lnTo>
                  <a:pt x="54901" y="39940"/>
                </a:lnTo>
                <a:lnTo>
                  <a:pt x="59651" y="22538"/>
                </a:lnTo>
                <a:lnTo>
                  <a:pt x="14554" y="22538"/>
                </a:lnTo>
                <a:lnTo>
                  <a:pt x="5257" y="21420"/>
                </a:lnTo>
                <a:close/>
              </a:path>
              <a:path w="60182" h="67182">
                <a:moveTo>
                  <a:pt x="44077" y="0"/>
                </a:moveTo>
                <a:lnTo>
                  <a:pt x="31983" y="44"/>
                </a:lnTo>
                <a:lnTo>
                  <a:pt x="28610" y="1485"/>
                </a:lnTo>
                <a:lnTo>
                  <a:pt x="24564" y="11055"/>
                </a:lnTo>
                <a:lnTo>
                  <a:pt x="23398" y="20526"/>
                </a:lnTo>
                <a:lnTo>
                  <a:pt x="14554" y="22538"/>
                </a:lnTo>
                <a:lnTo>
                  <a:pt x="59651" y="22538"/>
                </a:lnTo>
                <a:lnTo>
                  <a:pt x="60182" y="13105"/>
                </a:lnTo>
                <a:lnTo>
                  <a:pt x="59204" y="7885"/>
                </a:lnTo>
                <a:lnTo>
                  <a:pt x="57451" y="2996"/>
                </a:lnTo>
                <a:lnTo>
                  <a:pt x="44077" y="0"/>
                </a:lnTo>
                <a:close/>
              </a:path>
            </a:pathLst>
          </a:custGeom>
          <a:solidFill>
            <a:srgbClr val="024F6B"/>
          </a:solidFill>
        </p:spPr>
        <p:txBody>
          <a:bodyPr wrap="square" lIns="0" tIns="0" rIns="0" bIns="0" rtlCol="0">
            <a:spAutoFit/>
          </a:bodyPr>
          <a:lstStyle/>
          <a:p>
            <a:endParaRPr/>
          </a:p>
        </p:txBody>
      </p:sp>
      <p:sp>
        <p:nvSpPr>
          <p:cNvPr id="71" name="object 69"/>
          <p:cNvSpPr/>
          <p:nvPr/>
        </p:nvSpPr>
        <p:spPr>
          <a:xfrm>
            <a:off x="10407593" y="5654621"/>
            <a:ext cx="86127" cy="86945"/>
          </a:xfrm>
          <a:custGeom>
            <a:avLst/>
            <a:gdLst/>
            <a:ahLst/>
            <a:cxnLst/>
            <a:rect l="l" t="t" r="r" b="b"/>
            <a:pathLst>
              <a:path w="86127" h="86945">
                <a:moveTo>
                  <a:pt x="65318" y="0"/>
                </a:moveTo>
                <a:lnTo>
                  <a:pt x="19272" y="10674"/>
                </a:lnTo>
                <a:lnTo>
                  <a:pt x="0" y="40455"/>
                </a:lnTo>
                <a:lnTo>
                  <a:pt x="1368" y="55922"/>
                </a:lnTo>
                <a:lnTo>
                  <a:pt x="5816" y="68816"/>
                </a:lnTo>
                <a:lnTo>
                  <a:pt x="12848" y="79105"/>
                </a:lnTo>
                <a:lnTo>
                  <a:pt x="22099" y="86945"/>
                </a:lnTo>
                <a:lnTo>
                  <a:pt x="23438" y="73706"/>
                </a:lnTo>
                <a:lnTo>
                  <a:pt x="22384" y="68816"/>
                </a:lnTo>
                <a:lnTo>
                  <a:pt x="22321" y="67546"/>
                </a:lnTo>
                <a:lnTo>
                  <a:pt x="20746" y="66175"/>
                </a:lnTo>
                <a:lnTo>
                  <a:pt x="13824" y="63189"/>
                </a:lnTo>
                <a:lnTo>
                  <a:pt x="7795" y="53228"/>
                </a:lnTo>
                <a:lnTo>
                  <a:pt x="14193" y="38537"/>
                </a:lnTo>
                <a:lnTo>
                  <a:pt x="24367" y="33017"/>
                </a:lnTo>
                <a:lnTo>
                  <a:pt x="52568" y="33017"/>
                </a:lnTo>
                <a:lnTo>
                  <a:pt x="56674" y="27269"/>
                </a:lnTo>
                <a:lnTo>
                  <a:pt x="60641" y="18469"/>
                </a:lnTo>
                <a:lnTo>
                  <a:pt x="72743" y="15272"/>
                </a:lnTo>
                <a:lnTo>
                  <a:pt x="86127" y="13424"/>
                </a:lnTo>
                <a:lnTo>
                  <a:pt x="77352" y="5224"/>
                </a:lnTo>
                <a:lnTo>
                  <a:pt x="65318" y="0"/>
                </a:lnTo>
                <a:close/>
              </a:path>
              <a:path w="86127" h="86945">
                <a:moveTo>
                  <a:pt x="52568" y="33017"/>
                </a:moveTo>
                <a:lnTo>
                  <a:pt x="24367" y="33017"/>
                </a:lnTo>
                <a:lnTo>
                  <a:pt x="38011" y="34241"/>
                </a:lnTo>
                <a:lnTo>
                  <a:pt x="49703" y="37028"/>
                </a:lnTo>
                <a:lnTo>
                  <a:pt x="52568" y="33017"/>
                </a:lnTo>
                <a:close/>
              </a:path>
            </a:pathLst>
          </a:custGeom>
          <a:solidFill>
            <a:srgbClr val="024F6B"/>
          </a:solidFill>
        </p:spPr>
        <p:txBody>
          <a:bodyPr wrap="square" lIns="0" tIns="0" rIns="0" bIns="0" rtlCol="0">
            <a:spAutoFit/>
          </a:bodyPr>
          <a:lstStyle/>
          <a:p>
            <a:endParaRPr/>
          </a:p>
        </p:txBody>
      </p:sp>
      <p:sp>
        <p:nvSpPr>
          <p:cNvPr id="72" name="object 70"/>
          <p:cNvSpPr/>
          <p:nvPr/>
        </p:nvSpPr>
        <p:spPr>
          <a:xfrm>
            <a:off x="10450770" y="5682910"/>
            <a:ext cx="60182" cy="67182"/>
          </a:xfrm>
          <a:custGeom>
            <a:avLst/>
            <a:gdLst/>
            <a:ahLst/>
            <a:cxnLst/>
            <a:rect l="l" t="t" r="r" b="b"/>
            <a:pathLst>
              <a:path w="60182" h="67182">
                <a:moveTo>
                  <a:pt x="5257" y="21420"/>
                </a:moveTo>
                <a:lnTo>
                  <a:pt x="172" y="31283"/>
                </a:lnTo>
                <a:lnTo>
                  <a:pt x="0" y="43893"/>
                </a:lnTo>
                <a:lnTo>
                  <a:pt x="2636" y="56640"/>
                </a:lnTo>
                <a:lnTo>
                  <a:pt x="5976" y="66915"/>
                </a:lnTo>
                <a:lnTo>
                  <a:pt x="6791" y="67156"/>
                </a:lnTo>
                <a:lnTo>
                  <a:pt x="8277" y="67182"/>
                </a:lnTo>
                <a:lnTo>
                  <a:pt x="23010" y="65194"/>
                </a:lnTo>
                <a:lnTo>
                  <a:pt x="54901" y="39940"/>
                </a:lnTo>
                <a:lnTo>
                  <a:pt x="59651" y="22538"/>
                </a:lnTo>
                <a:lnTo>
                  <a:pt x="14554" y="22538"/>
                </a:lnTo>
                <a:lnTo>
                  <a:pt x="5257" y="21420"/>
                </a:lnTo>
                <a:close/>
              </a:path>
              <a:path w="60182" h="67182">
                <a:moveTo>
                  <a:pt x="44077" y="0"/>
                </a:moveTo>
                <a:lnTo>
                  <a:pt x="31983" y="44"/>
                </a:lnTo>
                <a:lnTo>
                  <a:pt x="28610" y="1485"/>
                </a:lnTo>
                <a:lnTo>
                  <a:pt x="24564" y="11055"/>
                </a:lnTo>
                <a:lnTo>
                  <a:pt x="23398" y="20526"/>
                </a:lnTo>
                <a:lnTo>
                  <a:pt x="14554" y="22538"/>
                </a:lnTo>
                <a:lnTo>
                  <a:pt x="59651" y="22538"/>
                </a:lnTo>
                <a:lnTo>
                  <a:pt x="60182" y="13105"/>
                </a:lnTo>
                <a:lnTo>
                  <a:pt x="59204" y="7885"/>
                </a:lnTo>
                <a:lnTo>
                  <a:pt x="57451" y="2996"/>
                </a:lnTo>
                <a:lnTo>
                  <a:pt x="44077" y="0"/>
                </a:lnTo>
                <a:close/>
              </a:path>
            </a:pathLst>
          </a:custGeom>
          <a:solidFill>
            <a:srgbClr val="024F6B"/>
          </a:solidFill>
        </p:spPr>
        <p:txBody>
          <a:bodyPr wrap="square" lIns="0" tIns="0" rIns="0" bIns="0" rtlCol="0">
            <a:spAutoFit/>
          </a:bodyPr>
          <a:lstStyle/>
          <a:p>
            <a:endParaRPr/>
          </a:p>
        </p:txBody>
      </p:sp>
      <p:sp>
        <p:nvSpPr>
          <p:cNvPr id="73" name="object 71"/>
          <p:cNvSpPr/>
          <p:nvPr/>
        </p:nvSpPr>
        <p:spPr>
          <a:xfrm>
            <a:off x="9946765" y="4478742"/>
            <a:ext cx="1642681" cy="1642694"/>
          </a:xfrm>
          <a:custGeom>
            <a:avLst/>
            <a:gdLst/>
            <a:ahLst/>
            <a:cxnLst/>
            <a:rect l="l" t="t" r="r" b="b"/>
            <a:pathLst>
              <a:path w="1642681" h="1642694">
                <a:moveTo>
                  <a:pt x="0" y="821347"/>
                </a:moveTo>
                <a:lnTo>
                  <a:pt x="2722" y="753983"/>
                </a:lnTo>
                <a:lnTo>
                  <a:pt x="10750" y="688120"/>
                </a:lnTo>
                <a:lnTo>
                  <a:pt x="23870" y="623967"/>
                </a:lnTo>
                <a:lnTo>
                  <a:pt x="41872" y="561737"/>
                </a:lnTo>
                <a:lnTo>
                  <a:pt x="64545" y="501641"/>
                </a:lnTo>
                <a:lnTo>
                  <a:pt x="91676" y="443890"/>
                </a:lnTo>
                <a:lnTo>
                  <a:pt x="123055" y="388696"/>
                </a:lnTo>
                <a:lnTo>
                  <a:pt x="158471" y="336269"/>
                </a:lnTo>
                <a:lnTo>
                  <a:pt x="197711" y="286822"/>
                </a:lnTo>
                <a:lnTo>
                  <a:pt x="240564" y="240566"/>
                </a:lnTo>
                <a:lnTo>
                  <a:pt x="286820" y="197712"/>
                </a:lnTo>
                <a:lnTo>
                  <a:pt x="336266" y="158472"/>
                </a:lnTo>
                <a:lnTo>
                  <a:pt x="388692" y="123056"/>
                </a:lnTo>
                <a:lnTo>
                  <a:pt x="443885" y="91677"/>
                </a:lnTo>
                <a:lnTo>
                  <a:pt x="501635" y="64545"/>
                </a:lnTo>
                <a:lnTo>
                  <a:pt x="561730" y="41872"/>
                </a:lnTo>
                <a:lnTo>
                  <a:pt x="623959" y="23870"/>
                </a:lnTo>
                <a:lnTo>
                  <a:pt x="688110" y="10750"/>
                </a:lnTo>
                <a:lnTo>
                  <a:pt x="753972" y="2722"/>
                </a:lnTo>
                <a:lnTo>
                  <a:pt x="821334" y="0"/>
                </a:lnTo>
                <a:lnTo>
                  <a:pt x="888699" y="2722"/>
                </a:lnTo>
                <a:lnTo>
                  <a:pt x="954564" y="10750"/>
                </a:lnTo>
                <a:lnTo>
                  <a:pt x="1018718" y="23870"/>
                </a:lnTo>
                <a:lnTo>
                  <a:pt x="1080948" y="41872"/>
                </a:lnTo>
                <a:lnTo>
                  <a:pt x="1141045" y="64545"/>
                </a:lnTo>
                <a:lnTo>
                  <a:pt x="1198796" y="91677"/>
                </a:lnTo>
                <a:lnTo>
                  <a:pt x="1253991" y="123056"/>
                </a:lnTo>
                <a:lnTo>
                  <a:pt x="1306417" y="158472"/>
                </a:lnTo>
                <a:lnTo>
                  <a:pt x="1355863" y="197712"/>
                </a:lnTo>
                <a:lnTo>
                  <a:pt x="1402119" y="240566"/>
                </a:lnTo>
                <a:lnTo>
                  <a:pt x="1444973" y="286822"/>
                </a:lnTo>
                <a:lnTo>
                  <a:pt x="1484213" y="336269"/>
                </a:lnTo>
                <a:lnTo>
                  <a:pt x="1519628" y="388696"/>
                </a:lnTo>
                <a:lnTo>
                  <a:pt x="1551006" y="443890"/>
                </a:lnTo>
                <a:lnTo>
                  <a:pt x="1578137" y="501641"/>
                </a:lnTo>
                <a:lnTo>
                  <a:pt x="1600810" y="561737"/>
                </a:lnTo>
                <a:lnTo>
                  <a:pt x="1618811" y="623967"/>
                </a:lnTo>
                <a:lnTo>
                  <a:pt x="1631931" y="688120"/>
                </a:lnTo>
                <a:lnTo>
                  <a:pt x="1639958" y="753983"/>
                </a:lnTo>
                <a:lnTo>
                  <a:pt x="1642681" y="821347"/>
                </a:lnTo>
                <a:lnTo>
                  <a:pt x="1639958" y="888710"/>
                </a:lnTo>
                <a:lnTo>
                  <a:pt x="1631931" y="954574"/>
                </a:lnTo>
                <a:lnTo>
                  <a:pt x="1618811" y="1018726"/>
                </a:lnTo>
                <a:lnTo>
                  <a:pt x="1600810" y="1080956"/>
                </a:lnTo>
                <a:lnTo>
                  <a:pt x="1578137" y="1141052"/>
                </a:lnTo>
                <a:lnTo>
                  <a:pt x="1551006" y="1198803"/>
                </a:lnTo>
                <a:lnTo>
                  <a:pt x="1519628" y="1253998"/>
                </a:lnTo>
                <a:lnTo>
                  <a:pt x="1484213" y="1306424"/>
                </a:lnTo>
                <a:lnTo>
                  <a:pt x="1444973" y="1355871"/>
                </a:lnTo>
                <a:lnTo>
                  <a:pt x="1402119" y="1402127"/>
                </a:lnTo>
                <a:lnTo>
                  <a:pt x="1355863" y="1444981"/>
                </a:lnTo>
                <a:lnTo>
                  <a:pt x="1306417" y="1484222"/>
                </a:lnTo>
                <a:lnTo>
                  <a:pt x="1253991" y="1519637"/>
                </a:lnTo>
                <a:lnTo>
                  <a:pt x="1198796" y="1551017"/>
                </a:lnTo>
                <a:lnTo>
                  <a:pt x="1141045" y="1578148"/>
                </a:lnTo>
                <a:lnTo>
                  <a:pt x="1080948" y="1600821"/>
                </a:lnTo>
                <a:lnTo>
                  <a:pt x="1018718" y="1618823"/>
                </a:lnTo>
                <a:lnTo>
                  <a:pt x="954564" y="1631944"/>
                </a:lnTo>
                <a:lnTo>
                  <a:pt x="888699" y="1639971"/>
                </a:lnTo>
                <a:lnTo>
                  <a:pt x="821334" y="1642694"/>
                </a:lnTo>
                <a:lnTo>
                  <a:pt x="753972" y="1639971"/>
                </a:lnTo>
                <a:lnTo>
                  <a:pt x="688110" y="1631944"/>
                </a:lnTo>
                <a:lnTo>
                  <a:pt x="623959" y="1618823"/>
                </a:lnTo>
                <a:lnTo>
                  <a:pt x="561730" y="1600821"/>
                </a:lnTo>
                <a:lnTo>
                  <a:pt x="501635" y="1578148"/>
                </a:lnTo>
                <a:lnTo>
                  <a:pt x="443885" y="1551017"/>
                </a:lnTo>
                <a:lnTo>
                  <a:pt x="388692" y="1519637"/>
                </a:lnTo>
                <a:lnTo>
                  <a:pt x="336266" y="1484222"/>
                </a:lnTo>
                <a:lnTo>
                  <a:pt x="286820" y="1444981"/>
                </a:lnTo>
                <a:lnTo>
                  <a:pt x="240564" y="1402127"/>
                </a:lnTo>
                <a:lnTo>
                  <a:pt x="197711" y="1355871"/>
                </a:lnTo>
                <a:lnTo>
                  <a:pt x="158471" y="1306424"/>
                </a:lnTo>
                <a:lnTo>
                  <a:pt x="123055" y="1253998"/>
                </a:lnTo>
                <a:lnTo>
                  <a:pt x="91676" y="1198803"/>
                </a:lnTo>
                <a:lnTo>
                  <a:pt x="64545" y="1141052"/>
                </a:lnTo>
                <a:lnTo>
                  <a:pt x="41872" y="1080956"/>
                </a:lnTo>
                <a:lnTo>
                  <a:pt x="23870" y="1018726"/>
                </a:lnTo>
                <a:lnTo>
                  <a:pt x="10750" y="954574"/>
                </a:lnTo>
                <a:lnTo>
                  <a:pt x="2722" y="888710"/>
                </a:lnTo>
                <a:lnTo>
                  <a:pt x="0" y="821347"/>
                </a:lnTo>
                <a:close/>
              </a:path>
            </a:pathLst>
          </a:custGeom>
          <a:ln w="13957">
            <a:solidFill>
              <a:srgbClr val="00425B"/>
            </a:solidFill>
          </a:ln>
        </p:spPr>
        <p:txBody>
          <a:bodyPr wrap="square" lIns="0" tIns="0" rIns="0" bIns="0" rtlCol="0">
            <a:spAutoFit/>
          </a:bodyPr>
          <a:lstStyle/>
          <a:p>
            <a:endParaRPr/>
          </a:p>
        </p:txBody>
      </p:sp>
      <p:sp>
        <p:nvSpPr>
          <p:cNvPr id="74" name="object 72"/>
          <p:cNvSpPr txBox="1"/>
          <p:nvPr/>
        </p:nvSpPr>
        <p:spPr>
          <a:xfrm>
            <a:off x="10268186" y="3949230"/>
            <a:ext cx="1052724" cy="215444"/>
          </a:xfrm>
          <a:prstGeom prst="rect">
            <a:avLst/>
          </a:prstGeom>
        </p:spPr>
        <p:txBody>
          <a:bodyPr vert="horz" wrap="square" lIns="0" tIns="0" rIns="0" bIns="0" rtlCol="0">
            <a:spAutoFit/>
          </a:bodyPr>
          <a:lstStyle/>
          <a:p>
            <a:pPr marL="12700">
              <a:lnSpc>
                <a:spcPct val="100000"/>
              </a:lnSpc>
            </a:pPr>
            <a:r>
              <a:rPr sz="1400" b="1" spc="135" dirty="0">
                <a:solidFill>
                  <a:srgbClr val="58595B"/>
                </a:solidFill>
                <a:latin typeface="Open Sans" charset="0"/>
                <a:ea typeface="Open Sans" charset="0"/>
                <a:cs typeface="Open Sans" charset="0"/>
              </a:rPr>
              <a:t>Consume</a:t>
            </a:r>
            <a:endParaRPr sz="1400" dirty="0">
              <a:latin typeface="Open Sans" charset="0"/>
              <a:ea typeface="Open Sans" charset="0"/>
              <a:cs typeface="Open Sans" charset="0"/>
            </a:endParaRPr>
          </a:p>
        </p:txBody>
      </p:sp>
      <p:sp>
        <p:nvSpPr>
          <p:cNvPr id="75" name="object 73"/>
          <p:cNvSpPr/>
          <p:nvPr/>
        </p:nvSpPr>
        <p:spPr>
          <a:xfrm>
            <a:off x="5955109" y="4331722"/>
            <a:ext cx="1923973" cy="961986"/>
          </a:xfrm>
          <a:custGeom>
            <a:avLst/>
            <a:gdLst/>
            <a:ahLst/>
            <a:cxnLst/>
            <a:rect l="l" t="t" r="r" b="b"/>
            <a:pathLst>
              <a:path w="1923973" h="961986">
                <a:moveTo>
                  <a:pt x="1923973" y="961986"/>
                </a:moveTo>
                <a:lnTo>
                  <a:pt x="1920784" y="883088"/>
                </a:lnTo>
                <a:lnTo>
                  <a:pt x="1911383" y="805947"/>
                </a:lnTo>
                <a:lnTo>
                  <a:pt x="1896015" y="730809"/>
                </a:lnTo>
                <a:lnTo>
                  <a:pt x="1874931" y="657924"/>
                </a:lnTo>
                <a:lnTo>
                  <a:pt x="1848376" y="587537"/>
                </a:lnTo>
                <a:lnTo>
                  <a:pt x="1816598" y="519898"/>
                </a:lnTo>
                <a:lnTo>
                  <a:pt x="1779846" y="455252"/>
                </a:lnTo>
                <a:lnTo>
                  <a:pt x="1738366" y="393849"/>
                </a:lnTo>
                <a:lnTo>
                  <a:pt x="1692406" y="335935"/>
                </a:lnTo>
                <a:lnTo>
                  <a:pt x="1642214" y="281759"/>
                </a:lnTo>
                <a:lnTo>
                  <a:pt x="1588038" y="231567"/>
                </a:lnTo>
                <a:lnTo>
                  <a:pt x="1530124" y="185607"/>
                </a:lnTo>
                <a:lnTo>
                  <a:pt x="1468721" y="144127"/>
                </a:lnTo>
                <a:lnTo>
                  <a:pt x="1404075" y="107375"/>
                </a:lnTo>
                <a:lnTo>
                  <a:pt x="1336436" y="75597"/>
                </a:lnTo>
                <a:lnTo>
                  <a:pt x="1266049" y="49042"/>
                </a:lnTo>
                <a:lnTo>
                  <a:pt x="1193163" y="27957"/>
                </a:lnTo>
                <a:lnTo>
                  <a:pt x="1118026" y="12590"/>
                </a:lnTo>
                <a:lnTo>
                  <a:pt x="1040884" y="3188"/>
                </a:lnTo>
                <a:lnTo>
                  <a:pt x="961986" y="0"/>
                </a:lnTo>
                <a:lnTo>
                  <a:pt x="883088" y="3188"/>
                </a:lnTo>
                <a:lnTo>
                  <a:pt x="805947" y="12590"/>
                </a:lnTo>
                <a:lnTo>
                  <a:pt x="730809" y="27957"/>
                </a:lnTo>
                <a:lnTo>
                  <a:pt x="657924" y="49042"/>
                </a:lnTo>
                <a:lnTo>
                  <a:pt x="587537" y="75597"/>
                </a:lnTo>
                <a:lnTo>
                  <a:pt x="519898" y="107375"/>
                </a:lnTo>
                <a:lnTo>
                  <a:pt x="455252" y="144127"/>
                </a:lnTo>
                <a:lnTo>
                  <a:pt x="393849" y="185607"/>
                </a:lnTo>
                <a:lnTo>
                  <a:pt x="335935" y="231567"/>
                </a:lnTo>
                <a:lnTo>
                  <a:pt x="281759" y="281759"/>
                </a:lnTo>
                <a:lnTo>
                  <a:pt x="231567" y="335935"/>
                </a:lnTo>
                <a:lnTo>
                  <a:pt x="185607" y="393849"/>
                </a:lnTo>
                <a:lnTo>
                  <a:pt x="144127" y="455252"/>
                </a:lnTo>
                <a:lnTo>
                  <a:pt x="107375" y="519898"/>
                </a:lnTo>
                <a:lnTo>
                  <a:pt x="75597" y="587537"/>
                </a:lnTo>
                <a:lnTo>
                  <a:pt x="49042" y="657924"/>
                </a:lnTo>
                <a:lnTo>
                  <a:pt x="27957" y="730809"/>
                </a:lnTo>
                <a:lnTo>
                  <a:pt x="12590" y="805947"/>
                </a:lnTo>
                <a:lnTo>
                  <a:pt x="3188" y="883088"/>
                </a:lnTo>
                <a:lnTo>
                  <a:pt x="0" y="961986"/>
                </a:lnTo>
              </a:path>
            </a:pathLst>
          </a:custGeom>
          <a:ln w="50673">
            <a:solidFill>
              <a:srgbClr val="F26851"/>
            </a:solidFill>
          </a:ln>
        </p:spPr>
        <p:txBody>
          <a:bodyPr wrap="square" lIns="0" tIns="0" rIns="0" bIns="0" rtlCol="0">
            <a:spAutoFit/>
          </a:bodyPr>
          <a:lstStyle/>
          <a:p>
            <a:endParaRPr/>
          </a:p>
        </p:txBody>
      </p:sp>
      <p:sp>
        <p:nvSpPr>
          <p:cNvPr id="76" name="object 74"/>
          <p:cNvSpPr/>
          <p:nvPr/>
        </p:nvSpPr>
        <p:spPr>
          <a:xfrm>
            <a:off x="7881210" y="5293709"/>
            <a:ext cx="1923973" cy="961986"/>
          </a:xfrm>
          <a:custGeom>
            <a:avLst/>
            <a:gdLst/>
            <a:ahLst/>
            <a:cxnLst/>
            <a:rect l="l" t="t" r="r" b="b"/>
            <a:pathLst>
              <a:path w="1923973" h="961986">
                <a:moveTo>
                  <a:pt x="0" y="0"/>
                </a:moveTo>
                <a:lnTo>
                  <a:pt x="3188" y="78898"/>
                </a:lnTo>
                <a:lnTo>
                  <a:pt x="12590" y="156039"/>
                </a:lnTo>
                <a:lnTo>
                  <a:pt x="27957" y="231176"/>
                </a:lnTo>
                <a:lnTo>
                  <a:pt x="49042" y="304062"/>
                </a:lnTo>
                <a:lnTo>
                  <a:pt x="75597" y="374449"/>
                </a:lnTo>
                <a:lnTo>
                  <a:pt x="107375" y="442088"/>
                </a:lnTo>
                <a:lnTo>
                  <a:pt x="144127" y="506734"/>
                </a:lnTo>
                <a:lnTo>
                  <a:pt x="185607" y="568137"/>
                </a:lnTo>
                <a:lnTo>
                  <a:pt x="231567" y="626051"/>
                </a:lnTo>
                <a:lnTo>
                  <a:pt x="281759" y="680227"/>
                </a:lnTo>
                <a:lnTo>
                  <a:pt x="335935" y="730419"/>
                </a:lnTo>
                <a:lnTo>
                  <a:pt x="393849" y="776379"/>
                </a:lnTo>
                <a:lnTo>
                  <a:pt x="455252" y="817859"/>
                </a:lnTo>
                <a:lnTo>
                  <a:pt x="519898" y="854611"/>
                </a:lnTo>
                <a:lnTo>
                  <a:pt x="587537" y="886389"/>
                </a:lnTo>
                <a:lnTo>
                  <a:pt x="657924" y="912944"/>
                </a:lnTo>
                <a:lnTo>
                  <a:pt x="730809" y="934029"/>
                </a:lnTo>
                <a:lnTo>
                  <a:pt x="805947" y="949396"/>
                </a:lnTo>
                <a:lnTo>
                  <a:pt x="883088" y="958797"/>
                </a:lnTo>
                <a:lnTo>
                  <a:pt x="961986" y="961986"/>
                </a:lnTo>
                <a:lnTo>
                  <a:pt x="1040884" y="958797"/>
                </a:lnTo>
                <a:lnTo>
                  <a:pt x="1118026" y="949396"/>
                </a:lnTo>
                <a:lnTo>
                  <a:pt x="1193163" y="934029"/>
                </a:lnTo>
                <a:lnTo>
                  <a:pt x="1266049" y="912944"/>
                </a:lnTo>
                <a:lnTo>
                  <a:pt x="1336436" y="886389"/>
                </a:lnTo>
                <a:lnTo>
                  <a:pt x="1404075" y="854611"/>
                </a:lnTo>
                <a:lnTo>
                  <a:pt x="1468721" y="817859"/>
                </a:lnTo>
                <a:lnTo>
                  <a:pt x="1530124" y="776379"/>
                </a:lnTo>
                <a:lnTo>
                  <a:pt x="1588038" y="730419"/>
                </a:lnTo>
                <a:lnTo>
                  <a:pt x="1642214" y="680227"/>
                </a:lnTo>
                <a:lnTo>
                  <a:pt x="1692406" y="626051"/>
                </a:lnTo>
                <a:lnTo>
                  <a:pt x="1738366" y="568137"/>
                </a:lnTo>
                <a:lnTo>
                  <a:pt x="1779846" y="506734"/>
                </a:lnTo>
                <a:lnTo>
                  <a:pt x="1816598" y="442088"/>
                </a:lnTo>
                <a:lnTo>
                  <a:pt x="1848376" y="374449"/>
                </a:lnTo>
                <a:lnTo>
                  <a:pt x="1874931" y="304062"/>
                </a:lnTo>
                <a:lnTo>
                  <a:pt x="1896015" y="231176"/>
                </a:lnTo>
                <a:lnTo>
                  <a:pt x="1911383" y="156039"/>
                </a:lnTo>
                <a:lnTo>
                  <a:pt x="1920784" y="78898"/>
                </a:lnTo>
                <a:lnTo>
                  <a:pt x="1923973" y="0"/>
                </a:lnTo>
              </a:path>
            </a:pathLst>
          </a:custGeom>
          <a:ln w="50673">
            <a:solidFill>
              <a:srgbClr val="F26851"/>
            </a:solidFill>
          </a:ln>
        </p:spPr>
        <p:txBody>
          <a:bodyPr wrap="square" lIns="0" tIns="0" rIns="0" bIns="0" rtlCol="0">
            <a:spAutoFit/>
          </a:bodyPr>
          <a:lstStyle/>
          <a:p>
            <a:endParaRPr/>
          </a:p>
        </p:txBody>
      </p:sp>
      <p:sp>
        <p:nvSpPr>
          <p:cNvPr id="77" name="object 75"/>
          <p:cNvSpPr/>
          <p:nvPr/>
        </p:nvSpPr>
        <p:spPr>
          <a:xfrm>
            <a:off x="9806254" y="4331723"/>
            <a:ext cx="1923973" cy="1923973"/>
          </a:xfrm>
          <a:custGeom>
            <a:avLst/>
            <a:gdLst/>
            <a:ahLst/>
            <a:cxnLst/>
            <a:rect l="l" t="t" r="r" b="b"/>
            <a:pathLst>
              <a:path w="1923973" h="1923973">
                <a:moveTo>
                  <a:pt x="961986" y="1923973"/>
                </a:moveTo>
                <a:lnTo>
                  <a:pt x="1040884" y="1920784"/>
                </a:lnTo>
                <a:lnTo>
                  <a:pt x="1118026" y="1911383"/>
                </a:lnTo>
                <a:lnTo>
                  <a:pt x="1193163" y="1896015"/>
                </a:lnTo>
                <a:lnTo>
                  <a:pt x="1266049" y="1874931"/>
                </a:lnTo>
                <a:lnTo>
                  <a:pt x="1336436" y="1848376"/>
                </a:lnTo>
                <a:lnTo>
                  <a:pt x="1404075" y="1816598"/>
                </a:lnTo>
                <a:lnTo>
                  <a:pt x="1468721" y="1779846"/>
                </a:lnTo>
                <a:lnTo>
                  <a:pt x="1530124" y="1738366"/>
                </a:lnTo>
                <a:lnTo>
                  <a:pt x="1588038" y="1692406"/>
                </a:lnTo>
                <a:lnTo>
                  <a:pt x="1642214" y="1642214"/>
                </a:lnTo>
                <a:lnTo>
                  <a:pt x="1692406" y="1588038"/>
                </a:lnTo>
                <a:lnTo>
                  <a:pt x="1738366" y="1530124"/>
                </a:lnTo>
                <a:lnTo>
                  <a:pt x="1779846" y="1468721"/>
                </a:lnTo>
                <a:lnTo>
                  <a:pt x="1816598" y="1404075"/>
                </a:lnTo>
                <a:lnTo>
                  <a:pt x="1848376" y="1336436"/>
                </a:lnTo>
                <a:lnTo>
                  <a:pt x="1874931" y="1266049"/>
                </a:lnTo>
                <a:lnTo>
                  <a:pt x="1896015" y="1193163"/>
                </a:lnTo>
                <a:lnTo>
                  <a:pt x="1911383" y="1118026"/>
                </a:lnTo>
                <a:lnTo>
                  <a:pt x="1920784" y="1040884"/>
                </a:lnTo>
                <a:lnTo>
                  <a:pt x="1923973" y="961986"/>
                </a:lnTo>
                <a:lnTo>
                  <a:pt x="1920784" y="883088"/>
                </a:lnTo>
                <a:lnTo>
                  <a:pt x="1911383" y="805947"/>
                </a:lnTo>
                <a:lnTo>
                  <a:pt x="1896015" y="730809"/>
                </a:lnTo>
                <a:lnTo>
                  <a:pt x="1874931" y="657924"/>
                </a:lnTo>
                <a:lnTo>
                  <a:pt x="1848376" y="587537"/>
                </a:lnTo>
                <a:lnTo>
                  <a:pt x="1816598" y="519898"/>
                </a:lnTo>
                <a:lnTo>
                  <a:pt x="1779846" y="455252"/>
                </a:lnTo>
                <a:lnTo>
                  <a:pt x="1738366" y="393849"/>
                </a:lnTo>
                <a:lnTo>
                  <a:pt x="1692406" y="335935"/>
                </a:lnTo>
                <a:lnTo>
                  <a:pt x="1642214" y="281759"/>
                </a:lnTo>
                <a:lnTo>
                  <a:pt x="1588038" y="231567"/>
                </a:lnTo>
                <a:lnTo>
                  <a:pt x="1530124" y="185607"/>
                </a:lnTo>
                <a:lnTo>
                  <a:pt x="1468721" y="144127"/>
                </a:lnTo>
                <a:lnTo>
                  <a:pt x="1404075" y="107375"/>
                </a:lnTo>
                <a:lnTo>
                  <a:pt x="1336436" y="75597"/>
                </a:lnTo>
                <a:lnTo>
                  <a:pt x="1266049" y="49042"/>
                </a:lnTo>
                <a:lnTo>
                  <a:pt x="1193163" y="27957"/>
                </a:lnTo>
                <a:lnTo>
                  <a:pt x="1118026" y="12590"/>
                </a:lnTo>
                <a:lnTo>
                  <a:pt x="1040884" y="3188"/>
                </a:lnTo>
                <a:lnTo>
                  <a:pt x="961986" y="0"/>
                </a:lnTo>
                <a:lnTo>
                  <a:pt x="883088" y="3188"/>
                </a:lnTo>
                <a:lnTo>
                  <a:pt x="805947" y="12590"/>
                </a:lnTo>
                <a:lnTo>
                  <a:pt x="730809" y="27957"/>
                </a:lnTo>
                <a:lnTo>
                  <a:pt x="657924" y="49042"/>
                </a:lnTo>
                <a:lnTo>
                  <a:pt x="587537" y="75597"/>
                </a:lnTo>
                <a:lnTo>
                  <a:pt x="519898" y="107375"/>
                </a:lnTo>
                <a:lnTo>
                  <a:pt x="455252" y="144127"/>
                </a:lnTo>
                <a:lnTo>
                  <a:pt x="393849" y="185607"/>
                </a:lnTo>
                <a:lnTo>
                  <a:pt x="335935" y="231567"/>
                </a:lnTo>
                <a:lnTo>
                  <a:pt x="281759" y="281759"/>
                </a:lnTo>
                <a:lnTo>
                  <a:pt x="231567" y="335935"/>
                </a:lnTo>
                <a:lnTo>
                  <a:pt x="185607" y="393849"/>
                </a:lnTo>
                <a:lnTo>
                  <a:pt x="144127" y="455252"/>
                </a:lnTo>
                <a:lnTo>
                  <a:pt x="107375" y="519898"/>
                </a:lnTo>
                <a:lnTo>
                  <a:pt x="75597" y="587537"/>
                </a:lnTo>
                <a:lnTo>
                  <a:pt x="49042" y="657924"/>
                </a:lnTo>
                <a:lnTo>
                  <a:pt x="27957" y="730809"/>
                </a:lnTo>
                <a:lnTo>
                  <a:pt x="12590" y="805947"/>
                </a:lnTo>
                <a:lnTo>
                  <a:pt x="3188" y="883088"/>
                </a:lnTo>
                <a:lnTo>
                  <a:pt x="0" y="961986"/>
                </a:lnTo>
              </a:path>
            </a:pathLst>
          </a:custGeom>
          <a:ln w="50673">
            <a:solidFill>
              <a:srgbClr val="F26851"/>
            </a:solidFill>
          </a:ln>
        </p:spPr>
        <p:txBody>
          <a:bodyPr wrap="square" lIns="0" tIns="0" rIns="0" bIns="0" rtlCol="0">
            <a:spAutoFit/>
          </a:bodyPr>
          <a:lstStyle/>
          <a:p>
            <a:endParaRPr/>
          </a:p>
        </p:txBody>
      </p:sp>
      <p:sp>
        <p:nvSpPr>
          <p:cNvPr id="78" name="object 76"/>
          <p:cNvSpPr/>
          <p:nvPr/>
        </p:nvSpPr>
        <p:spPr>
          <a:xfrm>
            <a:off x="7799548" y="5195028"/>
            <a:ext cx="146037" cy="119697"/>
          </a:xfrm>
          <a:custGeom>
            <a:avLst/>
            <a:gdLst/>
            <a:ahLst/>
            <a:cxnLst/>
            <a:rect l="l" t="t" r="r" b="b"/>
            <a:pathLst>
              <a:path w="146037" h="119697">
                <a:moveTo>
                  <a:pt x="146037" y="0"/>
                </a:moveTo>
                <a:lnTo>
                  <a:pt x="0" y="4787"/>
                </a:lnTo>
                <a:lnTo>
                  <a:pt x="79006" y="119697"/>
                </a:lnTo>
                <a:lnTo>
                  <a:pt x="146037" y="0"/>
                </a:lnTo>
                <a:close/>
              </a:path>
            </a:pathLst>
          </a:custGeom>
          <a:solidFill>
            <a:srgbClr val="F26851"/>
          </a:solidFill>
        </p:spPr>
        <p:txBody>
          <a:bodyPr wrap="square" lIns="0" tIns="0" rIns="0" bIns="0" rtlCol="0">
            <a:spAutoFit/>
          </a:bodyPr>
          <a:lstStyle/>
          <a:p>
            <a:endParaRPr/>
          </a:p>
        </p:txBody>
      </p:sp>
      <p:sp>
        <p:nvSpPr>
          <p:cNvPr id="79" name="object 77"/>
          <p:cNvSpPr/>
          <p:nvPr/>
        </p:nvSpPr>
        <p:spPr>
          <a:xfrm>
            <a:off x="7770336" y="5171091"/>
            <a:ext cx="204457" cy="167576"/>
          </a:xfrm>
          <a:custGeom>
            <a:avLst/>
            <a:gdLst/>
            <a:ahLst/>
            <a:cxnLst/>
            <a:rect l="l" t="t" r="r" b="b"/>
            <a:pathLst>
              <a:path w="204457" h="167576">
                <a:moveTo>
                  <a:pt x="204457" y="0"/>
                </a:moveTo>
                <a:lnTo>
                  <a:pt x="0" y="6692"/>
                </a:lnTo>
                <a:lnTo>
                  <a:pt x="110604" y="167576"/>
                </a:lnTo>
                <a:lnTo>
                  <a:pt x="204457" y="0"/>
                </a:lnTo>
                <a:close/>
              </a:path>
            </a:pathLst>
          </a:custGeom>
          <a:solidFill>
            <a:srgbClr val="00526C"/>
          </a:solidFill>
        </p:spPr>
        <p:txBody>
          <a:bodyPr wrap="square" lIns="0" tIns="0" rIns="0" bIns="0" rtlCol="0">
            <a:spAutoFit/>
          </a:bodyPr>
          <a:lstStyle/>
          <a:p>
            <a:endParaRPr/>
          </a:p>
        </p:txBody>
      </p:sp>
      <p:sp>
        <p:nvSpPr>
          <p:cNvPr id="80" name="object 78"/>
          <p:cNvSpPr/>
          <p:nvPr/>
        </p:nvSpPr>
        <p:spPr>
          <a:xfrm>
            <a:off x="7770336" y="5171091"/>
            <a:ext cx="204457" cy="167576"/>
          </a:xfrm>
          <a:custGeom>
            <a:avLst/>
            <a:gdLst/>
            <a:ahLst/>
            <a:cxnLst/>
            <a:rect l="l" t="t" r="r" b="b"/>
            <a:pathLst>
              <a:path w="204457" h="167576">
                <a:moveTo>
                  <a:pt x="0" y="6692"/>
                </a:moveTo>
                <a:lnTo>
                  <a:pt x="110604" y="167576"/>
                </a:lnTo>
                <a:lnTo>
                  <a:pt x="204457" y="0"/>
                </a:lnTo>
                <a:lnTo>
                  <a:pt x="0" y="6692"/>
                </a:lnTo>
                <a:close/>
              </a:path>
            </a:pathLst>
          </a:custGeom>
          <a:ln w="8445">
            <a:solidFill>
              <a:srgbClr val="FFFFFF"/>
            </a:solidFill>
          </a:ln>
        </p:spPr>
        <p:txBody>
          <a:bodyPr wrap="square" lIns="0" tIns="0" rIns="0" bIns="0" rtlCol="0">
            <a:spAutoFit/>
          </a:bodyPr>
          <a:lstStyle/>
          <a:p>
            <a:endParaRPr/>
          </a:p>
        </p:txBody>
      </p:sp>
      <p:sp>
        <p:nvSpPr>
          <p:cNvPr id="81" name="object 79"/>
          <p:cNvSpPr/>
          <p:nvPr/>
        </p:nvSpPr>
        <p:spPr>
          <a:xfrm>
            <a:off x="9712576" y="5174359"/>
            <a:ext cx="204571" cy="164642"/>
          </a:xfrm>
          <a:custGeom>
            <a:avLst/>
            <a:gdLst/>
            <a:ahLst/>
            <a:cxnLst/>
            <a:rect l="l" t="t" r="r" b="b"/>
            <a:pathLst>
              <a:path w="204571" h="164642">
                <a:moveTo>
                  <a:pt x="99644" y="0"/>
                </a:moveTo>
                <a:lnTo>
                  <a:pt x="0" y="164210"/>
                </a:lnTo>
                <a:lnTo>
                  <a:pt x="204571" y="164642"/>
                </a:lnTo>
                <a:lnTo>
                  <a:pt x="99644" y="0"/>
                </a:lnTo>
                <a:close/>
              </a:path>
            </a:pathLst>
          </a:custGeom>
          <a:solidFill>
            <a:srgbClr val="00526C"/>
          </a:solidFill>
        </p:spPr>
        <p:txBody>
          <a:bodyPr wrap="square" lIns="0" tIns="0" rIns="0" bIns="0" rtlCol="0">
            <a:spAutoFit/>
          </a:bodyPr>
          <a:lstStyle/>
          <a:p>
            <a:endParaRPr/>
          </a:p>
        </p:txBody>
      </p:sp>
      <p:sp>
        <p:nvSpPr>
          <p:cNvPr id="82" name="object 80"/>
          <p:cNvSpPr/>
          <p:nvPr/>
        </p:nvSpPr>
        <p:spPr>
          <a:xfrm>
            <a:off x="9712576" y="5174359"/>
            <a:ext cx="204571" cy="164642"/>
          </a:xfrm>
          <a:custGeom>
            <a:avLst/>
            <a:gdLst/>
            <a:ahLst/>
            <a:cxnLst/>
            <a:rect l="l" t="t" r="r" b="b"/>
            <a:pathLst>
              <a:path w="204571" h="164642">
                <a:moveTo>
                  <a:pt x="204571" y="164642"/>
                </a:moveTo>
                <a:lnTo>
                  <a:pt x="99644" y="0"/>
                </a:lnTo>
                <a:lnTo>
                  <a:pt x="0" y="164210"/>
                </a:lnTo>
                <a:lnTo>
                  <a:pt x="204571" y="164642"/>
                </a:lnTo>
                <a:close/>
              </a:path>
            </a:pathLst>
          </a:custGeom>
          <a:ln w="8445">
            <a:solidFill>
              <a:srgbClr val="FFFFFF"/>
            </a:solidFill>
          </a:ln>
        </p:spPr>
        <p:txBody>
          <a:bodyPr wrap="square" lIns="0" tIns="0" rIns="0" bIns="0" rtlCol="0">
            <a:spAutoFit/>
          </a:bodyPr>
          <a:lstStyle/>
          <a:p>
            <a:endParaRPr/>
          </a:p>
        </p:txBody>
      </p:sp>
      <p:sp>
        <p:nvSpPr>
          <p:cNvPr id="83" name="object 81"/>
          <p:cNvSpPr/>
          <p:nvPr/>
        </p:nvSpPr>
        <p:spPr>
          <a:xfrm>
            <a:off x="6875271" y="4237818"/>
            <a:ext cx="171564" cy="204038"/>
          </a:xfrm>
          <a:custGeom>
            <a:avLst/>
            <a:gdLst/>
            <a:ahLst/>
            <a:cxnLst/>
            <a:rect l="l" t="t" r="r" b="b"/>
            <a:pathLst>
              <a:path w="171564" h="204038">
                <a:moveTo>
                  <a:pt x="14706" y="0"/>
                </a:moveTo>
                <a:lnTo>
                  <a:pt x="0" y="204038"/>
                </a:lnTo>
                <a:lnTo>
                  <a:pt x="171564" y="110858"/>
                </a:lnTo>
                <a:lnTo>
                  <a:pt x="14706" y="0"/>
                </a:lnTo>
                <a:close/>
              </a:path>
            </a:pathLst>
          </a:custGeom>
          <a:solidFill>
            <a:srgbClr val="00526C"/>
          </a:solidFill>
        </p:spPr>
        <p:txBody>
          <a:bodyPr wrap="square" lIns="0" tIns="0" rIns="0" bIns="0" rtlCol="0">
            <a:spAutoFit/>
          </a:bodyPr>
          <a:lstStyle/>
          <a:p>
            <a:endParaRPr/>
          </a:p>
        </p:txBody>
      </p:sp>
      <p:sp>
        <p:nvSpPr>
          <p:cNvPr id="84" name="object 82"/>
          <p:cNvSpPr/>
          <p:nvPr/>
        </p:nvSpPr>
        <p:spPr>
          <a:xfrm>
            <a:off x="6875271" y="4237818"/>
            <a:ext cx="171564" cy="204038"/>
          </a:xfrm>
          <a:custGeom>
            <a:avLst/>
            <a:gdLst/>
            <a:ahLst/>
            <a:cxnLst/>
            <a:rect l="l" t="t" r="r" b="b"/>
            <a:pathLst>
              <a:path w="171564" h="204038">
                <a:moveTo>
                  <a:pt x="0" y="204038"/>
                </a:moveTo>
                <a:lnTo>
                  <a:pt x="171564" y="110858"/>
                </a:lnTo>
                <a:lnTo>
                  <a:pt x="14706" y="0"/>
                </a:lnTo>
                <a:lnTo>
                  <a:pt x="0" y="204038"/>
                </a:lnTo>
                <a:close/>
              </a:path>
            </a:pathLst>
          </a:custGeom>
          <a:ln w="8445">
            <a:solidFill>
              <a:srgbClr val="FFFFFF"/>
            </a:solidFill>
          </a:ln>
        </p:spPr>
        <p:txBody>
          <a:bodyPr wrap="square" lIns="0" tIns="0" rIns="0" bIns="0" rtlCol="0">
            <a:spAutoFit/>
          </a:bodyPr>
          <a:lstStyle/>
          <a:p>
            <a:endParaRPr/>
          </a:p>
        </p:txBody>
      </p:sp>
      <p:sp>
        <p:nvSpPr>
          <p:cNvPr id="85" name="object 83"/>
          <p:cNvSpPr/>
          <p:nvPr/>
        </p:nvSpPr>
        <p:spPr>
          <a:xfrm>
            <a:off x="10701060" y="4237818"/>
            <a:ext cx="171564" cy="204038"/>
          </a:xfrm>
          <a:custGeom>
            <a:avLst/>
            <a:gdLst/>
            <a:ahLst/>
            <a:cxnLst/>
            <a:rect l="l" t="t" r="r" b="b"/>
            <a:pathLst>
              <a:path w="171564" h="204038">
                <a:moveTo>
                  <a:pt x="14706" y="0"/>
                </a:moveTo>
                <a:lnTo>
                  <a:pt x="0" y="204038"/>
                </a:lnTo>
                <a:lnTo>
                  <a:pt x="171564" y="110858"/>
                </a:lnTo>
                <a:lnTo>
                  <a:pt x="14706" y="0"/>
                </a:lnTo>
                <a:close/>
              </a:path>
            </a:pathLst>
          </a:custGeom>
          <a:solidFill>
            <a:srgbClr val="00526C"/>
          </a:solidFill>
        </p:spPr>
        <p:txBody>
          <a:bodyPr wrap="square" lIns="0" tIns="0" rIns="0" bIns="0" rtlCol="0">
            <a:spAutoFit/>
          </a:bodyPr>
          <a:lstStyle/>
          <a:p>
            <a:endParaRPr/>
          </a:p>
        </p:txBody>
      </p:sp>
      <p:sp>
        <p:nvSpPr>
          <p:cNvPr id="86" name="object 84"/>
          <p:cNvSpPr/>
          <p:nvPr/>
        </p:nvSpPr>
        <p:spPr>
          <a:xfrm>
            <a:off x="10701060" y="4237818"/>
            <a:ext cx="171564" cy="204038"/>
          </a:xfrm>
          <a:custGeom>
            <a:avLst/>
            <a:gdLst/>
            <a:ahLst/>
            <a:cxnLst/>
            <a:rect l="l" t="t" r="r" b="b"/>
            <a:pathLst>
              <a:path w="171564" h="204038">
                <a:moveTo>
                  <a:pt x="0" y="204038"/>
                </a:moveTo>
                <a:lnTo>
                  <a:pt x="171564" y="110858"/>
                </a:lnTo>
                <a:lnTo>
                  <a:pt x="14706" y="0"/>
                </a:lnTo>
                <a:lnTo>
                  <a:pt x="0" y="204038"/>
                </a:lnTo>
                <a:close/>
              </a:path>
            </a:pathLst>
          </a:custGeom>
          <a:ln w="8445">
            <a:solidFill>
              <a:srgbClr val="FFFFFF"/>
            </a:solidFill>
          </a:ln>
        </p:spPr>
        <p:txBody>
          <a:bodyPr wrap="square" lIns="0" tIns="0" rIns="0" bIns="0" rtlCol="0">
            <a:spAutoFit/>
          </a:bodyPr>
          <a:lstStyle/>
          <a:p>
            <a:endParaRPr/>
          </a:p>
        </p:txBody>
      </p:sp>
      <p:sp>
        <p:nvSpPr>
          <p:cNvPr id="87" name="object 85"/>
          <p:cNvSpPr/>
          <p:nvPr/>
        </p:nvSpPr>
        <p:spPr>
          <a:xfrm>
            <a:off x="10707121" y="6160533"/>
            <a:ext cx="181292" cy="202831"/>
          </a:xfrm>
          <a:custGeom>
            <a:avLst/>
            <a:gdLst/>
            <a:ahLst/>
            <a:cxnLst/>
            <a:rect l="l" t="t" r="r" b="b"/>
            <a:pathLst>
              <a:path w="181292" h="202831">
                <a:moveTo>
                  <a:pt x="181292" y="0"/>
                </a:moveTo>
                <a:lnTo>
                  <a:pt x="0" y="75412"/>
                </a:lnTo>
                <a:lnTo>
                  <a:pt x="153047" y="202831"/>
                </a:lnTo>
                <a:lnTo>
                  <a:pt x="181292" y="0"/>
                </a:lnTo>
                <a:close/>
              </a:path>
            </a:pathLst>
          </a:custGeom>
          <a:solidFill>
            <a:srgbClr val="00526C"/>
          </a:solidFill>
        </p:spPr>
        <p:txBody>
          <a:bodyPr wrap="square" lIns="0" tIns="0" rIns="0" bIns="0" rtlCol="0">
            <a:spAutoFit/>
          </a:bodyPr>
          <a:lstStyle/>
          <a:p>
            <a:endParaRPr/>
          </a:p>
        </p:txBody>
      </p:sp>
      <p:sp>
        <p:nvSpPr>
          <p:cNvPr id="88" name="object 86"/>
          <p:cNvSpPr/>
          <p:nvPr/>
        </p:nvSpPr>
        <p:spPr>
          <a:xfrm>
            <a:off x="10707121" y="6160533"/>
            <a:ext cx="181292" cy="202831"/>
          </a:xfrm>
          <a:custGeom>
            <a:avLst/>
            <a:gdLst/>
            <a:ahLst/>
            <a:cxnLst/>
            <a:rect l="l" t="t" r="r" b="b"/>
            <a:pathLst>
              <a:path w="181292" h="202831">
                <a:moveTo>
                  <a:pt x="153047" y="202831"/>
                </a:moveTo>
                <a:lnTo>
                  <a:pt x="0" y="75412"/>
                </a:lnTo>
                <a:lnTo>
                  <a:pt x="181292" y="0"/>
                </a:lnTo>
                <a:lnTo>
                  <a:pt x="153047" y="202831"/>
                </a:lnTo>
                <a:close/>
              </a:path>
            </a:pathLst>
          </a:custGeom>
          <a:ln w="8445">
            <a:solidFill>
              <a:srgbClr val="FFFFFF"/>
            </a:solidFill>
          </a:ln>
        </p:spPr>
        <p:txBody>
          <a:bodyPr wrap="square" lIns="0" tIns="0" rIns="0" bIns="0" rtlCol="0">
            <a:spAutoFit/>
          </a:bodyPr>
          <a:lstStyle/>
          <a:p>
            <a:endParaRPr/>
          </a:p>
        </p:txBody>
      </p:sp>
      <p:sp>
        <p:nvSpPr>
          <p:cNvPr id="89" name="object 87"/>
          <p:cNvSpPr/>
          <p:nvPr/>
        </p:nvSpPr>
        <p:spPr>
          <a:xfrm>
            <a:off x="8793740" y="6141633"/>
            <a:ext cx="164642" cy="204571"/>
          </a:xfrm>
          <a:custGeom>
            <a:avLst/>
            <a:gdLst/>
            <a:ahLst/>
            <a:cxnLst/>
            <a:rect l="l" t="t" r="r" b="b"/>
            <a:pathLst>
              <a:path w="164642" h="204571">
                <a:moveTo>
                  <a:pt x="431" y="0"/>
                </a:moveTo>
                <a:lnTo>
                  <a:pt x="0" y="204571"/>
                </a:lnTo>
                <a:lnTo>
                  <a:pt x="164642" y="99644"/>
                </a:lnTo>
                <a:lnTo>
                  <a:pt x="431" y="0"/>
                </a:lnTo>
                <a:close/>
              </a:path>
            </a:pathLst>
          </a:custGeom>
          <a:solidFill>
            <a:srgbClr val="00526C"/>
          </a:solidFill>
        </p:spPr>
        <p:txBody>
          <a:bodyPr wrap="square" lIns="0" tIns="0" rIns="0" bIns="0" rtlCol="0">
            <a:spAutoFit/>
          </a:bodyPr>
          <a:lstStyle/>
          <a:p>
            <a:endParaRPr/>
          </a:p>
        </p:txBody>
      </p:sp>
      <p:sp>
        <p:nvSpPr>
          <p:cNvPr id="90" name="object 88"/>
          <p:cNvSpPr/>
          <p:nvPr/>
        </p:nvSpPr>
        <p:spPr>
          <a:xfrm>
            <a:off x="8793740" y="6141633"/>
            <a:ext cx="164642" cy="204571"/>
          </a:xfrm>
          <a:custGeom>
            <a:avLst/>
            <a:gdLst/>
            <a:ahLst/>
            <a:cxnLst/>
            <a:rect l="l" t="t" r="r" b="b"/>
            <a:pathLst>
              <a:path w="164642" h="204571">
                <a:moveTo>
                  <a:pt x="0" y="204571"/>
                </a:moveTo>
                <a:lnTo>
                  <a:pt x="164642" y="99644"/>
                </a:lnTo>
                <a:lnTo>
                  <a:pt x="431" y="0"/>
                </a:lnTo>
                <a:lnTo>
                  <a:pt x="0" y="204571"/>
                </a:lnTo>
                <a:close/>
              </a:path>
            </a:pathLst>
          </a:custGeom>
          <a:ln w="8445">
            <a:solidFill>
              <a:srgbClr val="FFFFFF"/>
            </a:solidFill>
          </a:ln>
        </p:spPr>
        <p:txBody>
          <a:bodyPr wrap="square" lIns="0" tIns="0" rIns="0" bIns="0" rtlCol="0">
            <a:spAutoFit/>
          </a:bodyPr>
          <a:lstStyle/>
          <a:p>
            <a:endParaRPr/>
          </a:p>
        </p:txBody>
      </p:sp>
      <p:sp>
        <p:nvSpPr>
          <p:cNvPr id="91" name="object 89"/>
          <p:cNvSpPr txBox="1"/>
          <p:nvPr/>
        </p:nvSpPr>
        <p:spPr>
          <a:xfrm>
            <a:off x="6575513" y="3960930"/>
            <a:ext cx="728674" cy="215444"/>
          </a:xfrm>
          <a:prstGeom prst="rect">
            <a:avLst/>
          </a:prstGeom>
        </p:spPr>
        <p:txBody>
          <a:bodyPr vert="horz" wrap="square" lIns="0" tIns="0" rIns="0" bIns="0" rtlCol="0">
            <a:spAutoFit/>
          </a:bodyPr>
          <a:lstStyle/>
          <a:p>
            <a:pPr marL="12700">
              <a:lnSpc>
                <a:spcPct val="100000"/>
              </a:lnSpc>
            </a:pPr>
            <a:r>
              <a:rPr sz="1400" b="1" spc="114" dirty="0">
                <a:solidFill>
                  <a:srgbClr val="58595B"/>
                </a:solidFill>
                <a:latin typeface="Open Sans" charset="0"/>
                <a:ea typeface="Open Sans" charset="0"/>
                <a:cs typeface="Open Sans" charset="0"/>
              </a:rPr>
              <a:t>Ingest</a:t>
            </a:r>
            <a:endParaRPr sz="1400" dirty="0">
              <a:latin typeface="Open Sans" charset="0"/>
              <a:ea typeface="Open Sans" charset="0"/>
              <a:cs typeface="Open Sans" charset="0"/>
            </a:endParaRPr>
          </a:p>
        </p:txBody>
      </p:sp>
      <p:sp>
        <p:nvSpPr>
          <p:cNvPr id="92" name="object 90"/>
          <p:cNvSpPr/>
          <p:nvPr/>
        </p:nvSpPr>
        <p:spPr>
          <a:xfrm>
            <a:off x="6503778" y="3939402"/>
            <a:ext cx="826630" cy="276999"/>
          </a:xfrm>
          <a:custGeom>
            <a:avLst/>
            <a:gdLst/>
            <a:ahLst/>
            <a:cxnLst/>
            <a:rect l="l" t="t" r="r" b="b"/>
            <a:pathLst>
              <a:path w="826630" h="256565">
                <a:moveTo>
                  <a:pt x="108000" y="0"/>
                </a:moveTo>
                <a:lnTo>
                  <a:pt x="62583" y="496"/>
                </a:lnTo>
                <a:lnTo>
                  <a:pt x="21538" y="7761"/>
                </a:lnTo>
                <a:lnTo>
                  <a:pt x="1721" y="45262"/>
                </a:lnTo>
                <a:lnTo>
                  <a:pt x="0" y="107289"/>
                </a:lnTo>
                <a:lnTo>
                  <a:pt x="0" y="148564"/>
                </a:lnTo>
                <a:lnTo>
                  <a:pt x="62" y="173327"/>
                </a:lnTo>
                <a:lnTo>
                  <a:pt x="3973" y="224459"/>
                </a:lnTo>
                <a:lnTo>
                  <a:pt x="31789" y="252512"/>
                </a:lnTo>
                <a:lnTo>
                  <a:pt x="82639" y="256498"/>
                </a:lnTo>
                <a:lnTo>
                  <a:pt x="718629" y="256565"/>
                </a:lnTo>
                <a:lnTo>
                  <a:pt x="743392" y="256503"/>
                </a:lnTo>
                <a:lnTo>
                  <a:pt x="794524" y="252591"/>
                </a:lnTo>
                <a:lnTo>
                  <a:pt x="822577" y="224776"/>
                </a:lnTo>
                <a:lnTo>
                  <a:pt x="826563" y="173925"/>
                </a:lnTo>
                <a:lnTo>
                  <a:pt x="826630" y="108000"/>
                </a:lnTo>
                <a:lnTo>
                  <a:pt x="826568" y="83238"/>
                </a:lnTo>
                <a:lnTo>
                  <a:pt x="822656" y="32106"/>
                </a:lnTo>
                <a:lnTo>
                  <a:pt x="794840" y="4053"/>
                </a:lnTo>
                <a:lnTo>
                  <a:pt x="743990" y="67"/>
                </a:lnTo>
                <a:lnTo>
                  <a:pt x="108000" y="0"/>
                </a:lnTo>
                <a:close/>
              </a:path>
            </a:pathLst>
          </a:custGeom>
          <a:ln w="12700">
            <a:solidFill>
              <a:srgbClr val="B2B2B2"/>
            </a:solidFill>
          </a:ln>
        </p:spPr>
        <p:txBody>
          <a:bodyPr wrap="square" lIns="0" tIns="0" rIns="0" bIns="0" rtlCol="0">
            <a:spAutoFit/>
          </a:bodyPr>
          <a:lstStyle/>
          <a:p>
            <a:endParaRPr>
              <a:latin typeface="Open Sans" charset="0"/>
              <a:ea typeface="Open Sans" charset="0"/>
              <a:cs typeface="Open Sans" charset="0"/>
            </a:endParaRPr>
          </a:p>
        </p:txBody>
      </p:sp>
      <p:sp>
        <p:nvSpPr>
          <p:cNvPr id="93" name="object 91"/>
          <p:cNvSpPr txBox="1"/>
          <p:nvPr/>
        </p:nvSpPr>
        <p:spPr>
          <a:xfrm>
            <a:off x="8477358" y="6427078"/>
            <a:ext cx="750166" cy="215444"/>
          </a:xfrm>
          <a:prstGeom prst="rect">
            <a:avLst/>
          </a:prstGeom>
        </p:spPr>
        <p:txBody>
          <a:bodyPr vert="horz" wrap="square" lIns="0" tIns="0" rIns="0" bIns="0" rtlCol="0">
            <a:spAutoFit/>
          </a:bodyPr>
          <a:lstStyle/>
          <a:p>
            <a:pPr marL="12700">
              <a:lnSpc>
                <a:spcPct val="100000"/>
              </a:lnSpc>
            </a:pPr>
            <a:r>
              <a:rPr lang="fr-FR" sz="1400" b="1" spc="45" dirty="0" err="1">
                <a:solidFill>
                  <a:srgbClr val="58595B"/>
                </a:solidFill>
                <a:latin typeface="Open Sans" charset="0"/>
                <a:ea typeface="Open Sans" charset="0"/>
                <a:cs typeface="Open Sans" charset="0"/>
              </a:rPr>
              <a:t>Process</a:t>
            </a:r>
            <a:endParaRPr sz="1400" dirty="0">
              <a:latin typeface="Open Sans" charset="0"/>
              <a:ea typeface="Open Sans" charset="0"/>
              <a:cs typeface="Open Sans" charset="0"/>
            </a:endParaRPr>
          </a:p>
        </p:txBody>
      </p:sp>
      <p:sp>
        <p:nvSpPr>
          <p:cNvPr id="94" name="object 92"/>
          <p:cNvSpPr/>
          <p:nvPr/>
        </p:nvSpPr>
        <p:spPr>
          <a:xfrm>
            <a:off x="8431038" y="6418557"/>
            <a:ext cx="826630" cy="256565"/>
          </a:xfrm>
          <a:custGeom>
            <a:avLst/>
            <a:gdLst/>
            <a:ahLst/>
            <a:cxnLst/>
            <a:rect l="l" t="t" r="r" b="b"/>
            <a:pathLst>
              <a:path w="826630" h="256565">
                <a:moveTo>
                  <a:pt x="108000" y="0"/>
                </a:moveTo>
                <a:lnTo>
                  <a:pt x="62583" y="496"/>
                </a:lnTo>
                <a:lnTo>
                  <a:pt x="21538" y="7761"/>
                </a:lnTo>
                <a:lnTo>
                  <a:pt x="1721" y="45262"/>
                </a:lnTo>
                <a:lnTo>
                  <a:pt x="0" y="107289"/>
                </a:lnTo>
                <a:lnTo>
                  <a:pt x="0" y="148564"/>
                </a:lnTo>
                <a:lnTo>
                  <a:pt x="62" y="173327"/>
                </a:lnTo>
                <a:lnTo>
                  <a:pt x="3973" y="224459"/>
                </a:lnTo>
                <a:lnTo>
                  <a:pt x="31789" y="252512"/>
                </a:lnTo>
                <a:lnTo>
                  <a:pt x="82639" y="256498"/>
                </a:lnTo>
                <a:lnTo>
                  <a:pt x="718629" y="256565"/>
                </a:lnTo>
                <a:lnTo>
                  <a:pt x="743392" y="256503"/>
                </a:lnTo>
                <a:lnTo>
                  <a:pt x="794524" y="252591"/>
                </a:lnTo>
                <a:lnTo>
                  <a:pt x="822577" y="224776"/>
                </a:lnTo>
                <a:lnTo>
                  <a:pt x="826563" y="173925"/>
                </a:lnTo>
                <a:lnTo>
                  <a:pt x="826630" y="108000"/>
                </a:lnTo>
                <a:lnTo>
                  <a:pt x="826568" y="83238"/>
                </a:lnTo>
                <a:lnTo>
                  <a:pt x="822656" y="32106"/>
                </a:lnTo>
                <a:lnTo>
                  <a:pt x="794840" y="4053"/>
                </a:lnTo>
                <a:lnTo>
                  <a:pt x="743990" y="67"/>
                </a:lnTo>
                <a:lnTo>
                  <a:pt x="108000" y="0"/>
                </a:lnTo>
                <a:close/>
              </a:path>
            </a:pathLst>
          </a:custGeom>
          <a:ln w="12700">
            <a:solidFill>
              <a:srgbClr val="B2B2B2"/>
            </a:solidFill>
          </a:ln>
        </p:spPr>
        <p:txBody>
          <a:bodyPr wrap="square" lIns="0" tIns="0" rIns="0" bIns="0" rtlCol="0">
            <a:spAutoFit/>
          </a:bodyPr>
          <a:lstStyle/>
          <a:p>
            <a:endParaRPr/>
          </a:p>
        </p:txBody>
      </p:sp>
      <p:sp>
        <p:nvSpPr>
          <p:cNvPr id="95" name="object 93"/>
          <p:cNvSpPr/>
          <p:nvPr/>
        </p:nvSpPr>
        <p:spPr>
          <a:xfrm>
            <a:off x="10250188" y="3939401"/>
            <a:ext cx="1073226" cy="246221"/>
          </a:xfrm>
          <a:custGeom>
            <a:avLst/>
            <a:gdLst/>
            <a:ahLst/>
            <a:cxnLst/>
            <a:rect l="l" t="t" r="r" b="b"/>
            <a:pathLst>
              <a:path w="1073226" h="256565">
                <a:moveTo>
                  <a:pt x="108000" y="0"/>
                </a:moveTo>
                <a:lnTo>
                  <a:pt x="62583" y="496"/>
                </a:lnTo>
                <a:lnTo>
                  <a:pt x="21538" y="7761"/>
                </a:lnTo>
                <a:lnTo>
                  <a:pt x="1721" y="45262"/>
                </a:lnTo>
                <a:lnTo>
                  <a:pt x="0" y="107289"/>
                </a:lnTo>
                <a:lnTo>
                  <a:pt x="0" y="148564"/>
                </a:lnTo>
                <a:lnTo>
                  <a:pt x="62" y="173327"/>
                </a:lnTo>
                <a:lnTo>
                  <a:pt x="3973" y="224459"/>
                </a:lnTo>
                <a:lnTo>
                  <a:pt x="31789" y="252512"/>
                </a:lnTo>
                <a:lnTo>
                  <a:pt x="82639" y="256498"/>
                </a:lnTo>
                <a:lnTo>
                  <a:pt x="965225" y="256565"/>
                </a:lnTo>
                <a:lnTo>
                  <a:pt x="989988" y="256503"/>
                </a:lnTo>
                <a:lnTo>
                  <a:pt x="1041120" y="252591"/>
                </a:lnTo>
                <a:lnTo>
                  <a:pt x="1069173" y="224776"/>
                </a:lnTo>
                <a:lnTo>
                  <a:pt x="1073159" y="173925"/>
                </a:lnTo>
                <a:lnTo>
                  <a:pt x="1073226" y="108000"/>
                </a:lnTo>
                <a:lnTo>
                  <a:pt x="1073164" y="83238"/>
                </a:lnTo>
                <a:lnTo>
                  <a:pt x="1069252" y="32106"/>
                </a:lnTo>
                <a:lnTo>
                  <a:pt x="1041436" y="4053"/>
                </a:lnTo>
                <a:lnTo>
                  <a:pt x="990586" y="67"/>
                </a:lnTo>
                <a:lnTo>
                  <a:pt x="108000" y="0"/>
                </a:lnTo>
                <a:close/>
              </a:path>
            </a:pathLst>
          </a:custGeom>
          <a:ln w="12700">
            <a:solidFill>
              <a:srgbClr val="B2B2B2"/>
            </a:solidFill>
          </a:ln>
        </p:spPr>
        <p:txBody>
          <a:bodyPr wrap="square" lIns="0" tIns="0" rIns="0" bIns="0" rtlCol="0">
            <a:spAutoFit/>
          </a:bodyPr>
          <a:lstStyle/>
          <a:p>
            <a:endParaRPr sz="1600"/>
          </a:p>
        </p:txBody>
      </p:sp>
    </p:spTree>
    <p:extLst>
      <p:ext uri="{BB962C8B-B14F-4D97-AF65-F5344CB8AC3E}">
        <p14:creationId xmlns:p14="http://schemas.microsoft.com/office/powerpoint/2010/main" val="4187911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Uses cases</a:t>
            </a:r>
            <a:endParaRPr lang="en-US" dirty="0"/>
          </a:p>
        </p:txBody>
      </p:sp>
      <p:sp>
        <p:nvSpPr>
          <p:cNvPr id="4" name="Espace réservé du texte 3"/>
          <p:cNvSpPr>
            <a:spLocks noGrp="1"/>
          </p:cNvSpPr>
          <p:nvPr>
            <p:ph type="body" sz="quarter" idx="11"/>
          </p:nvPr>
        </p:nvSpPr>
        <p:spPr/>
        <p:txBody>
          <a:bodyPr/>
          <a:lstStyle/>
          <a:p>
            <a:r>
              <a:rPr lang="fr-FR" dirty="0"/>
              <a:t>Finalité</a:t>
            </a:r>
            <a:endParaRPr lang="en-US" dirty="0"/>
          </a:p>
        </p:txBody>
      </p:sp>
      <p:sp>
        <p:nvSpPr>
          <p:cNvPr id="6"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33</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ontent Placeholder 6"/>
          <p:cNvSpPr>
            <a:spLocks noGrp="1"/>
          </p:cNvSpPr>
          <p:nvPr>
            <p:ph sz="quarter" idx="12"/>
          </p:nvPr>
        </p:nvSpPr>
        <p:spPr/>
        <p:txBody>
          <a:bodyPr/>
          <a:lstStyle/>
          <a:p>
            <a:pPr marL="0" indent="0">
              <a:buNone/>
            </a:pPr>
            <a:endParaRPr lang="fr-FR" dirty="0"/>
          </a:p>
          <a:p>
            <a:pPr marL="0" indent="0">
              <a:buNone/>
            </a:pPr>
            <a:endParaRPr lang="fr-FR" dirty="0"/>
          </a:p>
          <a:p>
            <a:r>
              <a:rPr lang="fr-FR" dirty="0"/>
              <a:t>Gestion &amp; </a:t>
            </a:r>
            <a:r>
              <a:rPr lang="fr-FR" i="1" dirty="0"/>
              <a:t>internationalisation</a:t>
            </a:r>
            <a:r>
              <a:rPr lang="fr-FR" dirty="0"/>
              <a:t> de la </a:t>
            </a:r>
            <a:r>
              <a:rPr lang="fr-FR" b="1" dirty="0"/>
              <a:t>connaissance </a:t>
            </a:r>
            <a:r>
              <a:rPr lang="fr-FR" dirty="0"/>
              <a:t>(thésaurus++)</a:t>
            </a:r>
          </a:p>
          <a:p>
            <a:r>
              <a:rPr lang="fr-FR" dirty="0"/>
              <a:t>Ingestion &amp; réconciliation de n’importe quelle </a:t>
            </a:r>
            <a:r>
              <a:rPr lang="fr-FR" b="1" dirty="0"/>
              <a:t>source de données </a:t>
            </a:r>
            <a:r>
              <a:rPr lang="fr-FR" dirty="0"/>
              <a:t>(</a:t>
            </a:r>
            <a:r>
              <a:rPr lang="fr-FR" i="1" dirty="0"/>
              <a:t>ETL</a:t>
            </a:r>
            <a:r>
              <a:rPr lang="fr-FR" dirty="0"/>
              <a:t>)</a:t>
            </a:r>
            <a:endParaRPr lang="fr-FR" b="1" dirty="0"/>
          </a:p>
          <a:p>
            <a:r>
              <a:rPr lang="fr-FR" dirty="0"/>
              <a:t>Indexation </a:t>
            </a:r>
            <a:r>
              <a:rPr lang="fr-FR" b="1" dirty="0"/>
              <a:t>automatique</a:t>
            </a:r>
            <a:r>
              <a:rPr lang="fr-FR" dirty="0"/>
              <a:t> de contenus audiovisuels (vidéo, son, texte) en alliant :</a:t>
            </a:r>
          </a:p>
          <a:p>
            <a:pPr lvl="1"/>
            <a:r>
              <a:rPr lang="fr-FR" dirty="0"/>
              <a:t>Speech To </a:t>
            </a:r>
            <a:r>
              <a:rPr lang="fr-FR" dirty="0" err="1"/>
              <a:t>Text</a:t>
            </a:r>
            <a:endParaRPr lang="fr-FR" dirty="0"/>
          </a:p>
          <a:p>
            <a:pPr lvl="1"/>
            <a:r>
              <a:rPr lang="fr-FR" dirty="0"/>
              <a:t>Image To </a:t>
            </a:r>
            <a:r>
              <a:rPr lang="fr-FR" dirty="0" err="1"/>
              <a:t>Text</a:t>
            </a:r>
            <a:r>
              <a:rPr lang="fr-FR" dirty="0"/>
              <a:t> - Reconnaissance d’image, faciale, etc.</a:t>
            </a:r>
          </a:p>
          <a:p>
            <a:pPr lvl="1"/>
            <a:r>
              <a:rPr lang="fr-FR" dirty="0"/>
              <a:t>Analyse morphosyntaxique</a:t>
            </a:r>
          </a:p>
          <a:p>
            <a:pPr lvl="1"/>
            <a:r>
              <a:rPr lang="fr-FR" dirty="0"/>
              <a:t>Enrichissement avec le </a:t>
            </a:r>
            <a:r>
              <a:rPr lang="fr-FR" dirty="0" err="1"/>
              <a:t>Linked</a:t>
            </a:r>
            <a:r>
              <a:rPr lang="fr-FR" dirty="0"/>
              <a:t> Open Data</a:t>
            </a:r>
          </a:p>
          <a:p>
            <a:r>
              <a:rPr lang="fr-FR" b="1" dirty="0"/>
              <a:t>Recherche</a:t>
            </a:r>
            <a:r>
              <a:rPr lang="fr-FR" dirty="0"/>
              <a:t> intelligente</a:t>
            </a:r>
          </a:p>
          <a:p>
            <a:endParaRPr lang="fr-FR" dirty="0"/>
          </a:p>
          <a:p>
            <a:pPr marL="0" indent="0">
              <a:buNone/>
            </a:pPr>
            <a:endParaRPr lang="fr-FR" dirty="0"/>
          </a:p>
        </p:txBody>
      </p:sp>
      <p:pic>
        <p:nvPicPr>
          <p:cNvPr id="8" name="Picture 7"/>
          <p:cNvPicPr>
            <a:picLocks noChangeAspect="1"/>
          </p:cNvPicPr>
          <p:nvPr/>
        </p:nvPicPr>
        <p:blipFill>
          <a:blip r:embed="rId2"/>
          <a:stretch>
            <a:fillRect/>
          </a:stretch>
        </p:blipFill>
        <p:spPr>
          <a:xfrm>
            <a:off x="9584986" y="4404535"/>
            <a:ext cx="2010383" cy="2010383"/>
          </a:xfrm>
          <a:prstGeom prst="rect">
            <a:avLst/>
          </a:prstGeom>
        </p:spPr>
      </p:pic>
    </p:spTree>
    <p:extLst>
      <p:ext uri="{BB962C8B-B14F-4D97-AF65-F5344CB8AC3E}">
        <p14:creationId xmlns:p14="http://schemas.microsoft.com/office/powerpoint/2010/main" val="383383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0"/>
          </p:nvPr>
        </p:nvSpPr>
        <p:spPr>
          <a:xfrm>
            <a:off x="2662639" y="5201641"/>
            <a:ext cx="6895173" cy="1152025"/>
          </a:xfrm>
        </p:spPr>
        <p:txBody>
          <a:bodyPr/>
          <a:lstStyle/>
          <a:p>
            <a:pPr algn="ctr">
              <a:spcBef>
                <a:spcPts val="0"/>
              </a:spcBef>
              <a:spcAft>
                <a:spcPts val="0"/>
              </a:spcAft>
            </a:pPr>
            <a:r>
              <a:rPr lang="fr-FR" sz="1600" dirty="0"/>
              <a:t>Twitter : @</a:t>
            </a:r>
            <a:r>
              <a:rPr lang="fr-FR" sz="1600" dirty="0" err="1"/>
              <a:t>aymericbrisse</a:t>
            </a:r>
            <a:endParaRPr lang="fr-FR" sz="1600" dirty="0"/>
          </a:p>
        </p:txBody>
      </p:sp>
      <p:sp>
        <p:nvSpPr>
          <p:cNvPr id="3" name="Espace réservé du contenu 1"/>
          <p:cNvSpPr txBox="1">
            <a:spLocks/>
          </p:cNvSpPr>
          <p:nvPr/>
        </p:nvSpPr>
        <p:spPr>
          <a:xfrm>
            <a:off x="2662638" y="3736829"/>
            <a:ext cx="6895173" cy="1287658"/>
          </a:xfrm>
          <a:prstGeom prst="rect">
            <a:avLst/>
          </a:prstGeom>
          <a:ln>
            <a:noFill/>
          </a:ln>
        </p:spPr>
        <p:txBody>
          <a:bodyPr anchor="ctr" anchorCtr="0"/>
          <a:lstStyle>
            <a:lvl1pPr marL="0" indent="0" algn="dist" defTabSz="457200" rtl="0" eaLnBrk="1" latinLnBrk="0" hangingPunct="1">
              <a:spcBef>
                <a:spcPct val="20000"/>
              </a:spcBef>
              <a:spcAft>
                <a:spcPts val="1800"/>
              </a:spcAft>
              <a:buFont typeface="Arial"/>
              <a:buNone/>
              <a:defRPr sz="2000" b="0" i="0" kern="1200">
                <a:solidFill>
                  <a:srgbClr val="126A9C"/>
                </a:solidFill>
                <a:latin typeface="Open Sans Light"/>
                <a:ea typeface="+mn-ea"/>
                <a:cs typeface="Open Sans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600"/>
              </a:spcAft>
            </a:pPr>
            <a:r>
              <a:rPr lang="fr-FR" b="1" dirty="0"/>
              <a:t>Aymeric BRISSE</a:t>
            </a:r>
          </a:p>
          <a:p>
            <a:pPr algn="ctr">
              <a:spcAft>
                <a:spcPts val="600"/>
              </a:spcAft>
            </a:pPr>
            <a:r>
              <a:rPr lang="fr-FR" b="1" dirty="0"/>
              <a:t>CTO</a:t>
            </a:r>
          </a:p>
          <a:p>
            <a:pPr algn="ctr">
              <a:spcAft>
                <a:spcPts val="600"/>
              </a:spcAft>
            </a:pPr>
            <a:r>
              <a:rPr lang="fr-FR" dirty="0"/>
              <a:t>aymeric.brisse@perfect-memory.com</a:t>
            </a:r>
          </a:p>
          <a:p>
            <a:pPr algn="ctr">
              <a:spcAft>
                <a:spcPts val="600"/>
              </a:spcAft>
            </a:pPr>
            <a:endParaRPr lang="en-US" dirty="0"/>
          </a:p>
        </p:txBody>
      </p:sp>
    </p:spTree>
    <p:extLst>
      <p:ext uri="{BB962C8B-B14F-4D97-AF65-F5344CB8AC3E}">
        <p14:creationId xmlns:p14="http://schemas.microsoft.com/office/powerpoint/2010/main" val="375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rPr>
              <a:pPr algn="r"/>
              <a:t>4</a:t>
            </a:fld>
            <a:endParaRPr lang="fr-FR" sz="1200" dirty="0">
              <a:solidFill>
                <a:srgbClr val="78787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Espace réservé du contenu 1"/>
          <p:cNvSpPr>
            <a:spLocks noGrp="1"/>
          </p:cNvSpPr>
          <p:nvPr>
            <p:ph idx="1"/>
          </p:nvPr>
        </p:nvSpPr>
        <p:spPr>
          <a:xfrm>
            <a:off x="609600" y="2033695"/>
            <a:ext cx="10972800" cy="1601197"/>
          </a:xfrm>
        </p:spPr>
        <p:txBody>
          <a:bodyPr/>
          <a:lstStyle/>
          <a:p>
            <a:r>
              <a:rPr lang="fr-FR" dirty="0"/>
              <a:t>Gestion sémantique</a:t>
            </a:r>
          </a:p>
        </p:txBody>
      </p:sp>
      <p:sp>
        <p:nvSpPr>
          <p:cNvPr id="3" name="Espace réservé du contenu 2"/>
          <p:cNvSpPr>
            <a:spLocks noGrp="1"/>
          </p:cNvSpPr>
          <p:nvPr>
            <p:ph idx="10"/>
          </p:nvPr>
        </p:nvSpPr>
        <p:spPr/>
        <p:txBody>
          <a:bodyPr/>
          <a:lstStyle/>
          <a:p>
            <a:r>
              <a:rPr lang="fr-FR" dirty="0"/>
              <a:t>Interopérabilité</a:t>
            </a:r>
          </a:p>
        </p:txBody>
      </p:sp>
    </p:spTree>
    <p:extLst>
      <p:ext uri="{BB962C8B-B14F-4D97-AF65-F5344CB8AC3E}">
        <p14:creationId xmlns:p14="http://schemas.microsoft.com/office/powerpoint/2010/main" val="101532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fr-FR" dirty="0"/>
              <a:t>Pyramide de la connaissance</a:t>
            </a:r>
          </a:p>
        </p:txBody>
      </p:sp>
      <p:sp>
        <p:nvSpPr>
          <p:cNvPr id="23" name="Espace réservé du numéro de diapositive 22"/>
          <p:cNvSpPr>
            <a:spLocks noGrp="1"/>
          </p:cNvSpPr>
          <p:nvPr>
            <p:ph type="sldNum" sz="quarter" idx="4"/>
          </p:nvPr>
        </p:nvSpPr>
        <p:spPr/>
        <p:txBody>
          <a:bodyPr/>
          <a:lstStyle/>
          <a:p>
            <a:fld id="{6BC6F969-B65A-4AC3-827F-E4B36E7AFCB2}" type="slidenum">
              <a:rPr lang="fr-FR" sz="1100" smtClean="0">
                <a:latin typeface="Open Sans Light"/>
                <a:cs typeface="Open Sans Light"/>
              </a:rPr>
              <a:pPr/>
              <a:t>5</a:t>
            </a:fld>
            <a:endParaRPr lang="fr-FR" sz="1100" dirty="0">
              <a:latin typeface="Open Sans Light"/>
              <a:cs typeface="Open Sans Light"/>
            </a:endParaRPr>
          </a:p>
        </p:txBody>
      </p:sp>
      <p:sp>
        <p:nvSpPr>
          <p:cNvPr id="21" name="Espace réservé du texte 20"/>
          <p:cNvSpPr>
            <a:spLocks noGrp="1"/>
          </p:cNvSpPr>
          <p:nvPr>
            <p:ph type="body" sz="quarter" idx="11"/>
          </p:nvPr>
        </p:nvSpPr>
        <p:spPr/>
        <p:txBody>
          <a:bodyPr>
            <a:normAutofit lnSpcReduction="10000"/>
          </a:bodyPr>
          <a:lstStyle/>
          <a:p>
            <a:r>
              <a:rPr lang="fr-FR" dirty="0"/>
              <a:t>Ajouter de la compréhension et du contexte</a:t>
            </a:r>
          </a:p>
        </p:txBody>
      </p:sp>
      <p:pic>
        <p:nvPicPr>
          <p:cNvPr id="27" name="Image 26" descr="prez_pyramide de la connaissance.png"/>
          <p:cNvPicPr>
            <a:picLocks noChangeAspect="1"/>
          </p:cNvPicPr>
          <p:nvPr/>
        </p:nvPicPr>
        <p:blipFill>
          <a:blip r:embed="rId4" cstate="print"/>
          <a:stretch>
            <a:fillRect/>
          </a:stretch>
        </p:blipFill>
        <p:spPr>
          <a:xfrm>
            <a:off x="3595484" y="559138"/>
            <a:ext cx="7443452" cy="6459194"/>
          </a:xfrm>
          <a:prstGeom prst="rect">
            <a:avLst/>
          </a:prstGeom>
        </p:spPr>
      </p:pic>
    </p:spTree>
    <p:custDataLst>
      <p:tags r:id="rId1"/>
    </p:custDataLst>
    <p:extLst>
      <p:ext uri="{BB962C8B-B14F-4D97-AF65-F5344CB8AC3E}">
        <p14:creationId xmlns:p14="http://schemas.microsoft.com/office/powerpoint/2010/main" val="720849193"/>
      </p:ext>
    </p:extLst>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fr-FR" dirty="0"/>
              <a:t>Interopérabilité</a:t>
            </a:r>
          </a:p>
        </p:txBody>
      </p:sp>
      <p:sp>
        <p:nvSpPr>
          <p:cNvPr id="23" name="Espace réservé du numéro de diapositive 22"/>
          <p:cNvSpPr>
            <a:spLocks noGrp="1"/>
          </p:cNvSpPr>
          <p:nvPr>
            <p:ph type="sldNum" sz="quarter" idx="4"/>
          </p:nvPr>
        </p:nvSpPr>
        <p:spPr/>
        <p:txBody>
          <a:bodyPr/>
          <a:lstStyle/>
          <a:p>
            <a:fld id="{6BC6F969-B65A-4AC3-827F-E4B36E7AFCB2}" type="slidenum">
              <a:rPr lang="fr-FR" sz="1100" smtClean="0">
                <a:latin typeface="Open Sans Light"/>
                <a:cs typeface="Open Sans Light"/>
              </a:rPr>
              <a:pPr/>
              <a:t>6</a:t>
            </a:fld>
            <a:endParaRPr lang="fr-FR" sz="1100" dirty="0">
              <a:latin typeface="Open Sans Light"/>
              <a:cs typeface="Open Sans Light"/>
            </a:endParaRPr>
          </a:p>
        </p:txBody>
      </p:sp>
      <p:pic>
        <p:nvPicPr>
          <p:cNvPr id="6" name="Image 5" descr="diagram.png"/>
          <p:cNvPicPr>
            <a:picLocks noChangeAspect="1"/>
          </p:cNvPicPr>
          <p:nvPr/>
        </p:nvPicPr>
        <p:blipFill>
          <a:blip r:embed="rId4" cstate="print"/>
          <a:stretch>
            <a:fillRect/>
          </a:stretch>
        </p:blipFill>
        <p:spPr>
          <a:xfrm>
            <a:off x="1626124" y="1163475"/>
            <a:ext cx="8865909" cy="5939623"/>
          </a:xfrm>
          <a:prstGeom prst="rect">
            <a:avLst/>
          </a:prstGeom>
        </p:spPr>
      </p:pic>
    </p:spTree>
    <p:custDataLst>
      <p:tags r:id="rId1"/>
    </p:custDataLst>
    <p:extLst>
      <p:ext uri="{BB962C8B-B14F-4D97-AF65-F5344CB8AC3E}">
        <p14:creationId xmlns:p14="http://schemas.microsoft.com/office/powerpoint/2010/main" val="1981048192"/>
      </p:ext>
    </p:extLst>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Ontologies</a:t>
            </a:r>
            <a:endParaRPr lang="en-US" dirty="0"/>
          </a:p>
        </p:txBody>
      </p:sp>
      <p:sp>
        <p:nvSpPr>
          <p:cNvPr id="4" name="Espace réservé du texte 3"/>
          <p:cNvSpPr>
            <a:spLocks noGrp="1"/>
          </p:cNvSpPr>
          <p:nvPr>
            <p:ph type="body" sz="quarter" idx="11"/>
          </p:nvPr>
        </p:nvSpPr>
        <p:spPr/>
        <p:txBody>
          <a:bodyPr/>
          <a:lstStyle/>
          <a:p>
            <a:r>
              <a:rPr lang="en-US" dirty="0"/>
              <a:t>Triangle sémiotique</a:t>
            </a:r>
          </a:p>
        </p:txBody>
      </p:sp>
      <p:sp>
        <p:nvSpPr>
          <p:cNvPr id="6"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pPr algn="r"/>
              <a:t>7</a:t>
            </a:fld>
            <a:endParaRPr lang="fr-FR" sz="12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Content Placeholder 1"/>
          <p:cNvSpPr>
            <a:spLocks noGrp="1"/>
          </p:cNvSpPr>
          <p:nvPr>
            <p:ph sz="quarter" idx="12"/>
          </p:nvPr>
        </p:nvSpPr>
        <p:spPr/>
        <p:txBody>
          <a:bodyPr/>
          <a:lstStyle/>
          <a:p>
            <a:endParaRPr lang="en-US" dirty="0">
              <a:solidFill>
                <a:srgbClr val="595959"/>
              </a:solidFill>
            </a:endParaRPr>
          </a:p>
        </p:txBody>
      </p:sp>
      <p:sp>
        <p:nvSpPr>
          <p:cNvPr id="7" name="Shape 927"/>
          <p:cNvSpPr/>
          <p:nvPr/>
        </p:nvSpPr>
        <p:spPr>
          <a:xfrm>
            <a:off x="3639497" y="4750838"/>
            <a:ext cx="1343313" cy="56457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r>
              <a:rPr dirty="0" err="1">
                <a:solidFill>
                  <a:srgbClr val="595959"/>
                </a:solidFill>
                <a:latin typeface="Open Sans Light"/>
              </a:rPr>
              <a:t>Symbole</a:t>
            </a:r>
            <a:endParaRPr dirty="0">
              <a:solidFill>
                <a:srgbClr val="595959"/>
              </a:solidFill>
              <a:latin typeface="Open Sans Light"/>
            </a:endParaRPr>
          </a:p>
          <a:p>
            <a:pPr>
              <a:defRPr sz="2000">
                <a:solidFill>
                  <a:srgbClr val="000000"/>
                </a:solidFill>
              </a:defRPr>
            </a:pPr>
            <a:r>
              <a:rPr sz="1400" dirty="0">
                <a:solidFill>
                  <a:srgbClr val="595959"/>
                </a:solidFill>
                <a:latin typeface="Open Sans Light"/>
              </a:rPr>
              <a:t>(</a:t>
            </a:r>
            <a:r>
              <a:rPr sz="1400" dirty="0" err="1">
                <a:solidFill>
                  <a:srgbClr val="595959"/>
                </a:solidFill>
                <a:latin typeface="Open Sans Light"/>
              </a:rPr>
              <a:t>terme</a:t>
            </a:r>
            <a:r>
              <a:rPr sz="1400" dirty="0">
                <a:solidFill>
                  <a:srgbClr val="595959"/>
                </a:solidFill>
                <a:latin typeface="Open Sans Light"/>
              </a:rPr>
              <a:t>, </a:t>
            </a:r>
            <a:r>
              <a:rPr sz="1400" dirty="0" err="1">
                <a:solidFill>
                  <a:srgbClr val="595959"/>
                </a:solidFill>
                <a:latin typeface="Open Sans Light"/>
              </a:rPr>
              <a:t>donnée</a:t>
            </a:r>
            <a:r>
              <a:rPr sz="1400" dirty="0">
                <a:solidFill>
                  <a:srgbClr val="595959"/>
                </a:solidFill>
                <a:latin typeface="Open Sans Light"/>
              </a:rPr>
              <a:t>)</a:t>
            </a:r>
          </a:p>
        </p:txBody>
      </p:sp>
      <p:sp>
        <p:nvSpPr>
          <p:cNvPr id="8" name="Shape 928"/>
          <p:cNvSpPr/>
          <p:nvPr/>
        </p:nvSpPr>
        <p:spPr>
          <a:xfrm>
            <a:off x="7734261" y="4750838"/>
            <a:ext cx="1085229" cy="56457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r>
              <a:rPr dirty="0" err="1">
                <a:solidFill>
                  <a:srgbClr val="595959"/>
                </a:solidFill>
                <a:latin typeface="Open Sans Light"/>
              </a:rPr>
              <a:t>Objet</a:t>
            </a:r>
            <a:endParaRPr dirty="0">
              <a:solidFill>
                <a:srgbClr val="595959"/>
              </a:solidFill>
              <a:latin typeface="Open Sans Light"/>
            </a:endParaRPr>
          </a:p>
          <a:p>
            <a:pPr>
              <a:defRPr sz="2000">
                <a:solidFill>
                  <a:srgbClr val="000000"/>
                </a:solidFill>
              </a:defRPr>
            </a:pPr>
            <a:r>
              <a:rPr sz="1400" dirty="0">
                <a:solidFill>
                  <a:srgbClr val="595959"/>
                </a:solidFill>
                <a:latin typeface="Open Sans Light"/>
              </a:rPr>
              <a:t>(monde </a:t>
            </a:r>
            <a:r>
              <a:rPr sz="1400" dirty="0" err="1">
                <a:solidFill>
                  <a:srgbClr val="595959"/>
                </a:solidFill>
                <a:latin typeface="Open Sans Light"/>
              </a:rPr>
              <a:t>réel</a:t>
            </a:r>
            <a:r>
              <a:rPr sz="1400" dirty="0">
                <a:solidFill>
                  <a:srgbClr val="595959"/>
                </a:solidFill>
                <a:latin typeface="Open Sans Light"/>
              </a:rPr>
              <a:t>)</a:t>
            </a:r>
          </a:p>
        </p:txBody>
      </p:sp>
      <p:sp>
        <p:nvSpPr>
          <p:cNvPr id="9" name="Shape 929"/>
          <p:cNvSpPr/>
          <p:nvPr/>
        </p:nvSpPr>
        <p:spPr>
          <a:xfrm flipH="1">
            <a:off x="4505201" y="3139322"/>
            <a:ext cx="1642519" cy="1642519"/>
          </a:xfrm>
          <a:prstGeom prst="line">
            <a:avLst/>
          </a:prstGeom>
          <a:ln w="38100">
            <a:solidFill>
              <a:srgbClr val="000000"/>
            </a:solidFill>
            <a:miter lim="400000"/>
            <a:head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solidFill>
                <a:srgbClr val="595959"/>
              </a:solidFill>
              <a:latin typeface="Open Sans Light"/>
            </a:endParaRPr>
          </a:p>
        </p:txBody>
      </p:sp>
      <p:sp>
        <p:nvSpPr>
          <p:cNvPr id="10" name="Shape 930"/>
          <p:cNvSpPr/>
          <p:nvPr/>
        </p:nvSpPr>
        <p:spPr>
          <a:xfrm>
            <a:off x="4945988" y="2495663"/>
            <a:ext cx="2428546" cy="56457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r>
              <a:rPr dirty="0">
                <a:solidFill>
                  <a:srgbClr val="595959"/>
                </a:solidFill>
                <a:latin typeface="Open Sans Light"/>
              </a:rPr>
              <a:t>Concept</a:t>
            </a:r>
            <a:r>
              <a:rPr sz="1400" dirty="0">
                <a:solidFill>
                  <a:srgbClr val="595959"/>
                </a:solidFill>
                <a:latin typeface="Open Sans Light"/>
              </a:rPr>
              <a:t> </a:t>
            </a:r>
          </a:p>
          <a:p>
            <a:pPr>
              <a:defRPr>
                <a:solidFill>
                  <a:srgbClr val="000000"/>
                </a:solidFill>
              </a:defRPr>
            </a:pPr>
            <a:r>
              <a:rPr sz="1400" dirty="0">
                <a:solidFill>
                  <a:srgbClr val="595959"/>
                </a:solidFill>
                <a:latin typeface="Open Sans Light"/>
              </a:rPr>
              <a:t>(</a:t>
            </a:r>
            <a:r>
              <a:rPr sz="1400" dirty="0" err="1">
                <a:solidFill>
                  <a:srgbClr val="595959"/>
                </a:solidFill>
                <a:latin typeface="Open Sans Light"/>
              </a:rPr>
              <a:t>connaissance</a:t>
            </a:r>
            <a:r>
              <a:rPr sz="1400" dirty="0">
                <a:solidFill>
                  <a:srgbClr val="595959"/>
                </a:solidFill>
                <a:latin typeface="Open Sans Light"/>
              </a:rPr>
              <a:t>, </a:t>
            </a:r>
            <a:r>
              <a:rPr sz="1400" dirty="0" err="1">
                <a:solidFill>
                  <a:srgbClr val="595959"/>
                </a:solidFill>
                <a:latin typeface="Open Sans Light"/>
              </a:rPr>
              <a:t>interprétation</a:t>
            </a:r>
            <a:r>
              <a:rPr sz="1400" dirty="0">
                <a:solidFill>
                  <a:srgbClr val="595959"/>
                </a:solidFill>
                <a:latin typeface="Open Sans Light"/>
              </a:rPr>
              <a:t>)</a:t>
            </a:r>
          </a:p>
        </p:txBody>
      </p:sp>
      <p:sp>
        <p:nvSpPr>
          <p:cNvPr id="11" name="Shape 931"/>
          <p:cNvSpPr/>
          <p:nvPr/>
        </p:nvSpPr>
        <p:spPr>
          <a:xfrm>
            <a:off x="4006752" y="3681490"/>
            <a:ext cx="1213470"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a:solidFill>
                  <a:srgbClr val="000000"/>
                </a:solidFill>
              </a:defRPr>
            </a:lvl1pPr>
          </a:lstStyle>
          <a:p>
            <a:r>
              <a:rPr dirty="0" err="1">
                <a:solidFill>
                  <a:srgbClr val="595959"/>
                </a:solidFill>
                <a:latin typeface="Open Sans Light"/>
              </a:rPr>
              <a:t>symbolise</a:t>
            </a:r>
            <a:endParaRPr dirty="0">
              <a:solidFill>
                <a:srgbClr val="595959"/>
              </a:solidFill>
              <a:latin typeface="Open Sans Light"/>
            </a:endParaRPr>
          </a:p>
        </p:txBody>
      </p:sp>
      <p:sp>
        <p:nvSpPr>
          <p:cNvPr id="12" name="Shape 932"/>
          <p:cNvSpPr/>
          <p:nvPr/>
        </p:nvSpPr>
        <p:spPr>
          <a:xfrm flipH="1" flipV="1">
            <a:off x="6322142" y="3149665"/>
            <a:ext cx="1634458" cy="1634458"/>
          </a:xfrm>
          <a:prstGeom prst="line">
            <a:avLst/>
          </a:prstGeom>
          <a:ln w="38100">
            <a:solidFill>
              <a:srgbClr val="000000"/>
            </a:solidFill>
            <a:miter lim="400000"/>
            <a:head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solidFill>
                <a:srgbClr val="595959"/>
              </a:solidFill>
              <a:latin typeface="Open Sans Light"/>
            </a:endParaRPr>
          </a:p>
        </p:txBody>
      </p:sp>
      <p:sp>
        <p:nvSpPr>
          <p:cNvPr id="13" name="Shape 933"/>
          <p:cNvSpPr/>
          <p:nvPr/>
        </p:nvSpPr>
        <p:spPr>
          <a:xfrm>
            <a:off x="7188739" y="3681490"/>
            <a:ext cx="740584"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a:solidFill>
                  <a:srgbClr val="000000"/>
                </a:solidFill>
              </a:defRPr>
            </a:lvl1pPr>
          </a:lstStyle>
          <a:p>
            <a:r>
              <a:rPr>
                <a:solidFill>
                  <a:srgbClr val="595959"/>
                </a:solidFill>
                <a:latin typeface="Open Sans Light"/>
              </a:rPr>
              <a:t>réfère</a:t>
            </a:r>
          </a:p>
        </p:txBody>
      </p:sp>
      <p:sp>
        <p:nvSpPr>
          <p:cNvPr id="14" name="Shape 934"/>
          <p:cNvSpPr/>
          <p:nvPr/>
        </p:nvSpPr>
        <p:spPr>
          <a:xfrm flipH="1">
            <a:off x="5089721" y="5031823"/>
            <a:ext cx="2664899" cy="1"/>
          </a:xfrm>
          <a:prstGeom prst="line">
            <a:avLst/>
          </a:prstGeom>
          <a:ln w="38100">
            <a:solidFill>
              <a:srgbClr val="000000"/>
            </a:solidFill>
            <a:miter lim="400000"/>
            <a:head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solidFill>
                <a:srgbClr val="595959"/>
              </a:solidFill>
              <a:latin typeface="Open Sans Light"/>
            </a:endParaRPr>
          </a:p>
        </p:txBody>
      </p:sp>
      <p:sp>
        <p:nvSpPr>
          <p:cNvPr id="15" name="Shape 935"/>
          <p:cNvSpPr/>
          <p:nvPr/>
        </p:nvSpPr>
        <p:spPr>
          <a:xfrm>
            <a:off x="5727215" y="5057326"/>
            <a:ext cx="1296826"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a:solidFill>
                  <a:srgbClr val="000000"/>
                </a:solidFill>
              </a:defRPr>
            </a:lvl1pPr>
          </a:lstStyle>
          <a:p>
            <a:r>
              <a:rPr>
                <a:solidFill>
                  <a:srgbClr val="595959"/>
                </a:solidFill>
                <a:latin typeface="Open Sans Light"/>
              </a:rPr>
              <a:t>représente</a:t>
            </a:r>
          </a:p>
        </p:txBody>
      </p:sp>
      <p:pic>
        <p:nvPicPr>
          <p:cNvPr id="16" name="Picture 15"/>
          <p:cNvPicPr>
            <a:picLocks/>
          </p:cNvPicPr>
          <p:nvPr/>
        </p:nvPicPr>
        <p:blipFill>
          <a:blip r:embed="rId2">
            <a:extLst/>
          </a:blip>
          <a:stretch>
            <a:fillRect/>
          </a:stretch>
        </p:blipFill>
        <p:spPr>
          <a:xfrm>
            <a:off x="3767912" y="5494352"/>
            <a:ext cx="1158802" cy="526852"/>
          </a:xfrm>
          <a:prstGeom prst="rect">
            <a:avLst/>
          </a:prstGeom>
          <a:effectLst>
            <a:outerShdw blurRad="50800" dist="12700" rotWithShape="0">
              <a:srgbClr val="000000">
                <a:alpha val="50000"/>
              </a:srgbClr>
            </a:outerShdw>
          </a:effectLst>
        </p:spPr>
      </p:pic>
      <p:pic>
        <p:nvPicPr>
          <p:cNvPr id="17" name="RTEmagicC_8013_Jaguar_head_shot_txdam18363_9dd4e4.jpg"/>
          <p:cNvPicPr>
            <a:picLocks noChangeAspect="1"/>
          </p:cNvPicPr>
          <p:nvPr/>
        </p:nvPicPr>
        <p:blipFill>
          <a:blip r:embed="rId3">
            <a:extLst/>
          </a:blip>
          <a:stretch>
            <a:fillRect/>
          </a:stretch>
        </p:blipFill>
        <p:spPr>
          <a:xfrm>
            <a:off x="7855024" y="5398212"/>
            <a:ext cx="881211" cy="719135"/>
          </a:xfrm>
          <a:prstGeom prst="rect">
            <a:avLst/>
          </a:prstGeom>
          <a:ln w="12700">
            <a:miter lim="400000"/>
          </a:ln>
        </p:spPr>
      </p:pic>
      <p:pic>
        <p:nvPicPr>
          <p:cNvPr id="18" name="sticker-nuage-contour.jpg.png"/>
          <p:cNvPicPr>
            <a:picLocks noChangeAspect="1"/>
          </p:cNvPicPr>
          <p:nvPr/>
        </p:nvPicPr>
        <p:blipFill>
          <a:blip r:embed="rId4">
            <a:extLst/>
          </a:blip>
          <a:stretch>
            <a:fillRect/>
          </a:stretch>
        </p:blipFill>
        <p:spPr>
          <a:xfrm>
            <a:off x="5855612" y="1911336"/>
            <a:ext cx="736142" cy="736142"/>
          </a:xfrm>
          <a:prstGeom prst="rect">
            <a:avLst/>
          </a:prstGeom>
          <a:ln w="12700">
            <a:miter lim="400000"/>
          </a:ln>
        </p:spPr>
      </p:pic>
      <p:sp>
        <p:nvSpPr>
          <p:cNvPr id="19" name="Shape 939"/>
          <p:cNvSpPr/>
          <p:nvPr/>
        </p:nvSpPr>
        <p:spPr>
          <a:xfrm>
            <a:off x="8038028" y="1931601"/>
            <a:ext cx="2441370"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500">
                <a:solidFill>
                  <a:srgbClr val="000000"/>
                </a:solidFill>
              </a:defRPr>
            </a:lvl1pPr>
          </a:lstStyle>
          <a:p>
            <a:r>
              <a:rPr dirty="0">
                <a:solidFill>
                  <a:srgbClr val="595959"/>
                </a:solidFill>
                <a:latin typeface="Open Sans Light"/>
              </a:rPr>
              <a:t>Concept </a:t>
            </a:r>
            <a:r>
              <a:rPr dirty="0" err="1">
                <a:solidFill>
                  <a:srgbClr val="595959"/>
                </a:solidFill>
                <a:latin typeface="Open Sans Light"/>
              </a:rPr>
              <a:t>partagé</a:t>
            </a:r>
            <a:endParaRPr dirty="0">
              <a:solidFill>
                <a:srgbClr val="595959"/>
              </a:solidFill>
              <a:latin typeface="Open Sans Light"/>
            </a:endParaRPr>
          </a:p>
        </p:txBody>
      </p:sp>
      <p:cxnSp>
        <p:nvCxnSpPr>
          <p:cNvPr id="20" name="Connector 940"/>
          <p:cNvCxnSpPr/>
          <p:nvPr/>
        </p:nvCxnSpPr>
        <p:spPr>
          <a:xfrm flipH="1">
            <a:off x="7033687" y="1932086"/>
            <a:ext cx="821337" cy="699528"/>
          </a:xfrm>
          <a:prstGeom prst="straightConnector1">
            <a:avLst/>
          </a:prstGeom>
          <a:ln w="38100">
            <a:solidFill>
              <a:srgbClr val="000000"/>
            </a:solidFill>
            <a:prstDash val="sysDot"/>
            <a:miter lim="400000"/>
            <a:headEnd type="triangle"/>
          </a:ln>
        </p:spPr>
      </p:cxnSp>
      <p:pic>
        <p:nvPicPr>
          <p:cNvPr id="21" name="6a00e54f133d698834017c31937dcd970b.jpg"/>
          <p:cNvPicPr>
            <a:picLocks noChangeAspect="1"/>
          </p:cNvPicPr>
          <p:nvPr/>
        </p:nvPicPr>
        <p:blipFill>
          <a:blip r:embed="rId5">
            <a:extLst/>
          </a:blip>
          <a:stretch>
            <a:fillRect/>
          </a:stretch>
        </p:blipFill>
        <p:spPr>
          <a:xfrm>
            <a:off x="7559031" y="676948"/>
            <a:ext cx="1415635" cy="1147217"/>
          </a:xfrm>
          <a:prstGeom prst="rect">
            <a:avLst/>
          </a:prstGeom>
          <a:ln w="12700">
            <a:miter lim="400000"/>
          </a:ln>
        </p:spPr>
      </p:pic>
    </p:spTree>
    <p:extLst>
      <p:ext uri="{BB962C8B-B14F-4D97-AF65-F5344CB8AC3E}">
        <p14:creationId xmlns:p14="http://schemas.microsoft.com/office/powerpoint/2010/main" val="40008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2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3" grpId="0" animBg="1" advAuto="0"/>
      <p:bldP spid="18" grpId="0" animBg="1" advAuto="0"/>
      <p:bldP spid="19" grpId="0" animBg="1" advAuto="0"/>
      <p:bldP spid="20" grpId="0" animBg="1" advAuto="0"/>
      <p:bldP spid="2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Ontologies</a:t>
            </a:r>
            <a:endParaRPr lang="en-US" dirty="0"/>
          </a:p>
        </p:txBody>
      </p:sp>
      <p:sp>
        <p:nvSpPr>
          <p:cNvPr id="4" name="Espace réservé du texte 3"/>
          <p:cNvSpPr>
            <a:spLocks noGrp="1"/>
          </p:cNvSpPr>
          <p:nvPr>
            <p:ph type="body" sz="quarter" idx="11"/>
          </p:nvPr>
        </p:nvSpPr>
        <p:spPr/>
        <p:txBody>
          <a:bodyPr/>
          <a:lstStyle/>
          <a:p>
            <a:r>
              <a:rPr lang="en-US" dirty="0" err="1"/>
              <a:t>Inférence</a:t>
            </a:r>
            <a:r>
              <a:rPr lang="en-US" dirty="0"/>
              <a:t> </a:t>
            </a:r>
            <a:r>
              <a:rPr lang="en-US" dirty="0" err="1"/>
              <a:t>sémantique</a:t>
            </a:r>
            <a:endParaRPr lang="en-US" dirty="0"/>
          </a:p>
        </p:txBody>
      </p:sp>
      <p:sp>
        <p:nvSpPr>
          <p:cNvPr id="2" name="Content Placeholder 1"/>
          <p:cNvSpPr>
            <a:spLocks noGrp="1"/>
          </p:cNvSpPr>
          <p:nvPr>
            <p:ph sz="quarter" idx="12"/>
          </p:nvPr>
        </p:nvSpPr>
        <p:spPr/>
        <p:txBody>
          <a:bodyPr/>
          <a:lstStyle/>
          <a:p>
            <a:endParaRPr lang="en-US" dirty="0">
              <a:solidFill>
                <a:srgbClr val="595959"/>
              </a:solidFill>
            </a:endParaRPr>
          </a:p>
        </p:txBody>
      </p:sp>
      <p:pic>
        <p:nvPicPr>
          <p:cNvPr id="20" name="Picture 19"/>
          <p:cNvPicPr>
            <a:picLocks/>
          </p:cNvPicPr>
          <p:nvPr/>
        </p:nvPicPr>
        <p:blipFill>
          <a:blip r:embed="rId2">
            <a:extLst/>
          </a:blip>
          <a:stretch>
            <a:fillRect/>
          </a:stretch>
        </p:blipFill>
        <p:spPr>
          <a:xfrm>
            <a:off x="2088556" y="3562214"/>
            <a:ext cx="1467051" cy="616149"/>
          </a:xfrm>
          <a:prstGeom prst="rect">
            <a:avLst/>
          </a:prstGeom>
          <a:effectLst>
            <a:outerShdw blurRad="38100" dist="25400" dir="5400000" rotWithShape="0">
              <a:srgbClr val="000000">
                <a:alpha val="50000"/>
              </a:srgbClr>
            </a:outerShdw>
          </a:effectLst>
        </p:spPr>
      </p:pic>
      <p:pic>
        <p:nvPicPr>
          <p:cNvPr id="21" name="Picture 20"/>
          <p:cNvPicPr>
            <a:picLocks/>
          </p:cNvPicPr>
          <p:nvPr/>
        </p:nvPicPr>
        <p:blipFill>
          <a:blip r:embed="rId2">
            <a:extLst/>
          </a:blip>
          <a:stretch>
            <a:fillRect/>
          </a:stretch>
        </p:blipFill>
        <p:spPr>
          <a:xfrm>
            <a:off x="2314162" y="3726292"/>
            <a:ext cx="1467051" cy="616149"/>
          </a:xfrm>
          <a:prstGeom prst="rect">
            <a:avLst/>
          </a:prstGeom>
          <a:effectLst>
            <a:outerShdw blurRad="38100" dist="25400" dir="5400000" rotWithShape="0">
              <a:srgbClr val="000000">
                <a:alpha val="50000"/>
              </a:srgbClr>
            </a:outerShdw>
          </a:effectLst>
        </p:spPr>
      </p:pic>
      <p:pic>
        <p:nvPicPr>
          <p:cNvPr id="22" name="Picture 21"/>
          <p:cNvPicPr>
            <a:picLocks/>
          </p:cNvPicPr>
          <p:nvPr/>
        </p:nvPicPr>
        <p:blipFill>
          <a:blip r:embed="rId2">
            <a:extLst/>
          </a:blip>
          <a:stretch>
            <a:fillRect/>
          </a:stretch>
        </p:blipFill>
        <p:spPr>
          <a:xfrm>
            <a:off x="2478239" y="3900624"/>
            <a:ext cx="1467051" cy="616149"/>
          </a:xfrm>
          <a:prstGeom prst="rect">
            <a:avLst/>
          </a:prstGeom>
          <a:effectLst>
            <a:outerShdw blurRad="38100" dist="25400" dir="5400000" rotWithShape="0">
              <a:srgbClr val="000000">
                <a:alpha val="50000"/>
              </a:srgbClr>
            </a:outerShdw>
          </a:effectLst>
        </p:spPr>
      </p:pic>
      <p:sp>
        <p:nvSpPr>
          <p:cNvPr id="23" name="Shape 1177"/>
          <p:cNvSpPr/>
          <p:nvPr/>
        </p:nvSpPr>
        <p:spPr>
          <a:xfrm>
            <a:off x="1952369" y="3313663"/>
            <a:ext cx="2156662"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a:solidFill>
                  <a:srgbClr val="000000"/>
                </a:solidFill>
              </a:defRPr>
            </a:lvl1pPr>
          </a:lstStyle>
          <a:p>
            <a:r>
              <a:rPr dirty="0"/>
              <a:t>Base </a:t>
            </a:r>
            <a:r>
              <a:rPr dirty="0" err="1">
                <a:solidFill>
                  <a:srgbClr val="595959"/>
                </a:solidFill>
              </a:rPr>
              <a:t>d’informations</a:t>
            </a:r>
            <a:endParaRPr dirty="0">
              <a:solidFill>
                <a:srgbClr val="595959"/>
              </a:solidFill>
            </a:endParaRPr>
          </a:p>
        </p:txBody>
      </p:sp>
      <p:sp>
        <p:nvSpPr>
          <p:cNvPr id="24" name="Shape 1178"/>
          <p:cNvSpPr/>
          <p:nvPr/>
        </p:nvSpPr>
        <p:spPr>
          <a:xfrm>
            <a:off x="2131918" y="1949648"/>
            <a:ext cx="1990600"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a:solidFill>
                  <a:srgbClr val="000000"/>
                </a:solidFill>
              </a:defRPr>
            </a:lvl1pPr>
          </a:lstStyle>
          <a:p>
            <a:r>
              <a:rPr dirty="0" err="1">
                <a:solidFill>
                  <a:srgbClr val="595959"/>
                </a:solidFill>
              </a:rPr>
              <a:t>Règles</a:t>
            </a:r>
            <a:r>
              <a:rPr dirty="0">
                <a:solidFill>
                  <a:srgbClr val="595959"/>
                </a:solidFill>
              </a:rPr>
              <a:t> </a:t>
            </a:r>
            <a:r>
              <a:rPr dirty="0" err="1">
                <a:solidFill>
                  <a:srgbClr val="595959"/>
                </a:solidFill>
              </a:rPr>
              <a:t>d’inférence</a:t>
            </a:r>
            <a:endParaRPr dirty="0">
              <a:solidFill>
                <a:srgbClr val="595959"/>
              </a:solidFill>
            </a:endParaRPr>
          </a:p>
        </p:txBody>
      </p:sp>
      <p:pic>
        <p:nvPicPr>
          <p:cNvPr id="25" name="Picture 24"/>
          <p:cNvPicPr>
            <a:picLocks/>
          </p:cNvPicPr>
          <p:nvPr/>
        </p:nvPicPr>
        <p:blipFill>
          <a:blip r:embed="rId3">
            <a:extLst/>
          </a:blip>
          <a:stretch>
            <a:fillRect/>
          </a:stretch>
        </p:blipFill>
        <p:spPr>
          <a:xfrm>
            <a:off x="2436029" y="2301476"/>
            <a:ext cx="772105" cy="616149"/>
          </a:xfrm>
          <a:prstGeom prst="rect">
            <a:avLst/>
          </a:prstGeom>
          <a:effectLst>
            <a:outerShdw blurRad="38100" dist="25400" dir="5400000" rotWithShape="0">
              <a:srgbClr val="000000">
                <a:alpha val="50000"/>
              </a:srgbClr>
            </a:outerShdw>
          </a:effectLst>
        </p:spPr>
      </p:pic>
      <p:pic>
        <p:nvPicPr>
          <p:cNvPr id="26" name="our_process_2.png"/>
          <p:cNvPicPr>
            <a:picLocks noChangeAspect="1"/>
          </p:cNvPicPr>
          <p:nvPr/>
        </p:nvPicPr>
        <p:blipFill>
          <a:blip r:embed="rId4">
            <a:extLst/>
          </a:blip>
          <a:stretch>
            <a:fillRect/>
          </a:stretch>
        </p:blipFill>
        <p:spPr>
          <a:xfrm>
            <a:off x="5484185" y="2490460"/>
            <a:ext cx="1585422" cy="1585422"/>
          </a:xfrm>
          <a:prstGeom prst="rect">
            <a:avLst/>
          </a:prstGeom>
          <a:ln w="12700">
            <a:miter lim="400000"/>
          </a:ln>
        </p:spPr>
      </p:pic>
      <p:pic>
        <p:nvPicPr>
          <p:cNvPr id="27" name="Picture 26"/>
          <p:cNvPicPr>
            <a:picLocks/>
          </p:cNvPicPr>
          <p:nvPr/>
        </p:nvPicPr>
        <p:blipFill>
          <a:blip r:embed="rId5">
            <a:extLst/>
          </a:blip>
          <a:stretch>
            <a:fillRect/>
          </a:stretch>
        </p:blipFill>
        <p:spPr>
          <a:xfrm>
            <a:off x="8772582" y="2920157"/>
            <a:ext cx="1467051" cy="616149"/>
          </a:xfrm>
          <a:prstGeom prst="rect">
            <a:avLst/>
          </a:prstGeom>
          <a:effectLst>
            <a:outerShdw blurRad="50800" dist="12700" rotWithShape="0">
              <a:srgbClr val="000000">
                <a:alpha val="50000"/>
              </a:srgbClr>
            </a:outerShdw>
          </a:effectLst>
        </p:spPr>
      </p:pic>
      <p:sp>
        <p:nvSpPr>
          <p:cNvPr id="28" name="Shape 1182"/>
          <p:cNvSpPr/>
          <p:nvPr/>
        </p:nvSpPr>
        <p:spPr>
          <a:xfrm flipV="1">
            <a:off x="7041239" y="3139110"/>
            <a:ext cx="1477694" cy="1"/>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p>
        </p:txBody>
      </p:sp>
      <p:pic>
        <p:nvPicPr>
          <p:cNvPr id="29" name="Picture 28"/>
          <p:cNvPicPr>
            <a:picLocks/>
          </p:cNvPicPr>
          <p:nvPr/>
        </p:nvPicPr>
        <p:blipFill>
          <a:blip r:embed="rId3">
            <a:extLst/>
          </a:blip>
          <a:stretch>
            <a:fillRect/>
          </a:stretch>
        </p:blipFill>
        <p:spPr>
          <a:xfrm>
            <a:off x="2661635" y="2490462"/>
            <a:ext cx="772104" cy="616149"/>
          </a:xfrm>
          <a:prstGeom prst="rect">
            <a:avLst/>
          </a:prstGeom>
          <a:effectLst>
            <a:outerShdw blurRad="38100" dist="25400" dir="5400000" rotWithShape="0">
              <a:srgbClr val="000000">
                <a:alpha val="50000"/>
              </a:srgbClr>
            </a:outerShdw>
          </a:effectLst>
        </p:spPr>
      </p:pic>
      <p:sp>
        <p:nvSpPr>
          <p:cNvPr id="30" name="Shape 1184"/>
          <p:cNvSpPr/>
          <p:nvPr/>
        </p:nvSpPr>
        <p:spPr>
          <a:xfrm>
            <a:off x="5742742" y="3864856"/>
            <a:ext cx="1302562" cy="68768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defRPr sz="2000">
                <a:solidFill>
                  <a:srgbClr val="000000"/>
                </a:solidFill>
              </a:defRPr>
            </a:pPr>
            <a:r>
              <a:rPr sz="2000" dirty="0" err="1">
                <a:solidFill>
                  <a:srgbClr val="595959"/>
                </a:solidFill>
              </a:rPr>
              <a:t>Raisonneur</a:t>
            </a:r>
            <a:endParaRPr sz="2000" dirty="0">
              <a:solidFill>
                <a:srgbClr val="595959"/>
              </a:solidFill>
            </a:endParaRPr>
          </a:p>
          <a:p>
            <a:pPr>
              <a:defRPr sz="2000">
                <a:solidFill>
                  <a:srgbClr val="000000"/>
                </a:solidFill>
              </a:defRPr>
            </a:pPr>
            <a:r>
              <a:rPr sz="2000" dirty="0" err="1"/>
              <a:t>sémantique</a:t>
            </a:r>
            <a:endParaRPr sz="2000" dirty="0"/>
          </a:p>
        </p:txBody>
      </p:sp>
      <p:sp>
        <p:nvSpPr>
          <p:cNvPr id="31" name="Shape 1185"/>
          <p:cNvSpPr/>
          <p:nvPr/>
        </p:nvSpPr>
        <p:spPr>
          <a:xfrm>
            <a:off x="3811971" y="2584633"/>
            <a:ext cx="1451585" cy="510388"/>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p>
        </p:txBody>
      </p:sp>
      <p:sp>
        <p:nvSpPr>
          <p:cNvPr id="32" name="Shape 1189"/>
          <p:cNvSpPr/>
          <p:nvPr/>
        </p:nvSpPr>
        <p:spPr>
          <a:xfrm>
            <a:off x="4203172" y="3536305"/>
            <a:ext cx="5297362" cy="2698523"/>
          </a:xfrm>
          <a:custGeom>
            <a:avLst/>
            <a:gdLst/>
            <a:ahLst/>
            <a:cxnLst>
              <a:cxn ang="0">
                <a:pos x="wd2" y="hd2"/>
              </a:cxn>
              <a:cxn ang="5400000">
                <a:pos x="wd2" y="hd2"/>
              </a:cxn>
              <a:cxn ang="10800000">
                <a:pos x="wd2" y="hd2"/>
              </a:cxn>
              <a:cxn ang="16200000">
                <a:pos x="wd2" y="hd2"/>
              </a:cxn>
            </a:cxnLst>
            <a:rect l="0" t="0" r="r" b="b"/>
            <a:pathLst>
              <a:path w="21600" h="16556" extrusionOk="0">
                <a:moveTo>
                  <a:pt x="0" y="8286"/>
                </a:moveTo>
                <a:cubicBezTo>
                  <a:pt x="13944" y="21600"/>
                  <a:pt x="21144" y="18838"/>
                  <a:pt x="21600" y="0"/>
                </a:cubicBezTo>
              </a:path>
            </a:pathLst>
          </a:custGeom>
          <a:ln w="25400">
            <a:solidFill>
              <a:srgbClr val="000000"/>
            </a:solidFill>
            <a:miter lim="400000"/>
            <a:headEnd type="triangle"/>
          </a:ln>
        </p:spPr>
        <p:txBody>
          <a:bodyPr lIns="64291" tIns="32146" rIns="64291" bIns="32146"/>
          <a:lstStyle/>
          <a:p>
            <a:endParaRPr/>
          </a:p>
        </p:txBody>
      </p:sp>
      <p:pic>
        <p:nvPicPr>
          <p:cNvPr id="33" name="Picture 32"/>
          <p:cNvPicPr>
            <a:picLocks/>
          </p:cNvPicPr>
          <p:nvPr/>
        </p:nvPicPr>
        <p:blipFill>
          <a:blip r:embed="rId5">
            <a:extLst/>
          </a:blip>
          <a:stretch>
            <a:fillRect/>
          </a:stretch>
        </p:blipFill>
        <p:spPr>
          <a:xfrm>
            <a:off x="2919958" y="4270683"/>
            <a:ext cx="1467051" cy="616149"/>
          </a:xfrm>
          <a:prstGeom prst="rect">
            <a:avLst/>
          </a:prstGeom>
          <a:effectLst>
            <a:outerShdw blurRad="50800" dist="12700" rotWithShape="0">
              <a:srgbClr val="000000">
                <a:alpha val="50000"/>
              </a:srgbClr>
            </a:outerShdw>
          </a:effectLst>
        </p:spPr>
      </p:pic>
      <p:sp>
        <p:nvSpPr>
          <p:cNvPr id="34" name="Shape 1188"/>
          <p:cNvSpPr/>
          <p:nvPr/>
        </p:nvSpPr>
        <p:spPr>
          <a:xfrm flipV="1">
            <a:off x="3916071" y="3232898"/>
            <a:ext cx="1347417" cy="603079"/>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p>
        </p:txBody>
      </p:sp>
      <p:sp>
        <p:nvSpPr>
          <p:cNvPr id="35"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pPr algn="r"/>
              <a:t>8</a:t>
            </a:fld>
            <a:endParaRPr lang="fr-FR" sz="12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168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34"/>
                                        </p:tgtEl>
                                        <p:attrNameLst>
                                          <p:attrName>style.visibility</p:attrName>
                                        </p:attrNameLst>
                                      </p:cBhvr>
                                      <p:to>
                                        <p:strVal val="visible"/>
                                      </p:to>
                                    </p:set>
                                    <p:animEffect transition="in" filter="wipe(left)">
                                      <p:cBhvr>
                                        <p:cTn id="11" dur="1000"/>
                                        <p:tgtEl>
                                          <p:spTgt spid="34"/>
                                        </p:tgtEl>
                                      </p:cBhvr>
                                    </p:animEffect>
                                  </p:childTnLst>
                                </p:cTn>
                              </p:par>
                            </p:childTnLst>
                          </p:cTn>
                        </p:par>
                        <p:par>
                          <p:cTn id="12" fill="hold">
                            <p:stCondLst>
                              <p:cond delay="2000"/>
                            </p:stCondLst>
                            <p:childTnLst>
                              <p:par>
                                <p:cTn id="13" presetID="1" presetClass="entr" presetSubtype="0" fill="hold" grpId="0" nodeType="afterEffect">
                                  <p:stCondLst>
                                    <p:cond delay="0"/>
                                  </p:stCondLst>
                                  <p:iterate>
                                    <p:tmAbs val="0"/>
                                  </p:iterate>
                                  <p:childTnLst>
                                    <p:set>
                                      <p:cBhvr>
                                        <p:cTn id="14" fill="hold"/>
                                        <p:tgtEl>
                                          <p:spTgt spid="26"/>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iterate>
                                    <p:tmAbs val="0"/>
                                  </p:iterate>
                                  <p:childTnLst>
                                    <p:set>
                                      <p:cBhvr>
                                        <p:cTn id="17" fill="hold"/>
                                        <p:tgtEl>
                                          <p:spTgt spid="30"/>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grpId="0" nodeType="afterEffect">
                                  <p:stCondLst>
                                    <p:cond delay="0"/>
                                  </p:stCondLst>
                                  <p:iterate>
                                    <p:tmAbs val="0"/>
                                  </p:iterate>
                                  <p:childTnLst>
                                    <p:set>
                                      <p:cBhvr>
                                        <p:cTn id="20" fill="hold"/>
                                        <p:tgtEl>
                                          <p:spTgt spid="28"/>
                                        </p:tgtEl>
                                        <p:attrNameLst>
                                          <p:attrName>style.visibility</p:attrName>
                                        </p:attrNameLst>
                                      </p:cBhvr>
                                      <p:to>
                                        <p:strVal val="visible"/>
                                      </p:to>
                                    </p:set>
                                    <p:animEffect transition="in" filter="wipe(left)">
                                      <p:cBhvr>
                                        <p:cTn id="21" dur="1000"/>
                                        <p:tgtEl>
                                          <p:spTgt spid="28"/>
                                        </p:tgtEl>
                                      </p:cBhvr>
                                    </p:animEffect>
                                  </p:childTnLst>
                                </p:cTn>
                              </p:par>
                            </p:childTnLst>
                          </p:cTn>
                        </p:par>
                        <p:par>
                          <p:cTn id="22" fill="hold">
                            <p:stCondLst>
                              <p:cond delay="3000"/>
                            </p:stCondLst>
                            <p:childTnLst>
                              <p:par>
                                <p:cTn id="23" presetID="1" presetClass="entr" presetSubtype="0" fill="hold" grpId="0" nodeType="afterEffect">
                                  <p:stCondLst>
                                    <p:cond delay="0"/>
                                  </p:stCondLst>
                                  <p:iterate>
                                    <p:tmAbs val="0"/>
                                  </p:iterate>
                                  <p:childTnLst>
                                    <p:set>
                                      <p:cBhvr>
                                        <p:cTn id="24" fill="hold"/>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iterate>
                                    <p:tmAbs val="0"/>
                                  </p:iterate>
                                  <p:childTnLst>
                                    <p:set>
                                      <p:cBhvr>
                                        <p:cTn id="28" fill="hold"/>
                                        <p:tgtEl>
                                          <p:spTgt spid="32"/>
                                        </p:tgtEl>
                                        <p:attrNameLst>
                                          <p:attrName>style.visibility</p:attrName>
                                        </p:attrNameLst>
                                      </p:cBhvr>
                                      <p:to>
                                        <p:strVal val="visible"/>
                                      </p:to>
                                    </p:set>
                                    <p:animEffect transition="in" filter="wipe(right)">
                                      <p:cBhvr>
                                        <p:cTn id="29" dur="1000"/>
                                        <p:tgtEl>
                                          <p:spTgt spid="32"/>
                                        </p:tgtEl>
                                      </p:cBhvr>
                                    </p:animEffect>
                                  </p:childTnLst>
                                </p:cTn>
                              </p:par>
                            </p:childTnLst>
                          </p:cTn>
                        </p:par>
                        <p:par>
                          <p:cTn id="30" fill="hold">
                            <p:stCondLst>
                              <p:cond delay="1000"/>
                            </p:stCondLst>
                            <p:childTnLst>
                              <p:par>
                                <p:cTn id="31" presetID="1" presetClass="entr" presetSubtype="0" fill="hold" grpId="0" nodeType="afterEffect">
                                  <p:stCondLst>
                                    <p:cond delay="0"/>
                                  </p:stCondLst>
                                  <p:iterate>
                                    <p:tmAbs val="0"/>
                                  </p:iterate>
                                  <p:childTnLst>
                                    <p:set>
                                      <p:cBhvr>
                                        <p:cTn id="32" fill="hold"/>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30" grpId="0" animBg="1" advAuto="0"/>
      <p:bldP spid="31" grpId="0" animBg="1" advAuto="0"/>
      <p:bldP spid="32" grpId="0" animBg="1" advAuto="0"/>
      <p:bldP spid="33" grpId="0" animBg="1" advAuto="0"/>
      <p:bldP spid="34"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Ontologies</a:t>
            </a:r>
            <a:endParaRPr lang="en-US" dirty="0"/>
          </a:p>
        </p:txBody>
      </p:sp>
      <p:sp>
        <p:nvSpPr>
          <p:cNvPr id="2" name="Content Placeholder 1"/>
          <p:cNvSpPr>
            <a:spLocks noGrp="1"/>
          </p:cNvSpPr>
          <p:nvPr>
            <p:ph sz="quarter" idx="12"/>
          </p:nvPr>
        </p:nvSpPr>
        <p:spPr/>
        <p:txBody>
          <a:bodyPr/>
          <a:lstStyle/>
          <a:p>
            <a:endParaRPr lang="en-US" dirty="0">
              <a:solidFill>
                <a:srgbClr val="595959"/>
              </a:solidFill>
              <a:latin typeface="Open Sans Light" panose="020B0306030504020204"/>
            </a:endParaRPr>
          </a:p>
        </p:txBody>
      </p:sp>
      <p:grpSp>
        <p:nvGrpSpPr>
          <p:cNvPr id="22" name="Group 1202"/>
          <p:cNvGrpSpPr/>
          <p:nvPr/>
        </p:nvGrpSpPr>
        <p:grpSpPr>
          <a:xfrm>
            <a:off x="3003265" y="1287465"/>
            <a:ext cx="8342712" cy="1707129"/>
            <a:chOff x="0" y="-122569"/>
            <a:chExt cx="11865189" cy="2427917"/>
          </a:xfrm>
        </p:grpSpPr>
        <p:sp>
          <p:nvSpPr>
            <p:cNvPr id="23" name="Shape 1191"/>
            <p:cNvSpPr/>
            <p:nvPr/>
          </p:nvSpPr>
          <p:spPr>
            <a:xfrm>
              <a:off x="0" y="-6068"/>
              <a:ext cx="2209908" cy="583636"/>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solidFill>
                    <a:srgbClr val="FFFFFF"/>
                  </a:solidFill>
                </a:defRPr>
              </a:lvl1pPr>
            </a:lstStyle>
            <a:p>
              <a:r>
                <a:rPr sz="2000">
                  <a:latin typeface="Open Sans Light" panose="020B0306030504020204"/>
                </a:rPr>
                <a:t>#bob</a:t>
              </a:r>
            </a:p>
          </p:txBody>
        </p:sp>
        <p:sp>
          <p:nvSpPr>
            <p:cNvPr id="24" name="Shape 1192"/>
            <p:cNvSpPr/>
            <p:nvPr/>
          </p:nvSpPr>
          <p:spPr>
            <a:xfrm>
              <a:off x="5093255" y="-6068"/>
              <a:ext cx="1945859" cy="583636"/>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solidFill>
                    <a:srgbClr val="FFFFFF"/>
                  </a:solidFill>
                </a:defRPr>
              </a:lvl1pPr>
            </a:lstStyle>
            <a:p>
              <a:r>
                <a:rPr sz="2000" dirty="0">
                  <a:latin typeface="Open Sans Light" panose="020B0306030504020204"/>
                </a:rPr>
                <a:t>#joe</a:t>
              </a:r>
            </a:p>
          </p:txBody>
        </p:sp>
        <p:sp>
          <p:nvSpPr>
            <p:cNvPr id="25" name="Shape 1193"/>
            <p:cNvSpPr/>
            <p:nvPr/>
          </p:nvSpPr>
          <p:spPr>
            <a:xfrm>
              <a:off x="3420060" y="1721712"/>
              <a:ext cx="1945859" cy="583636"/>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solidFill>
                    <a:srgbClr val="FFFFFF"/>
                  </a:solidFill>
                </a:defRPr>
              </a:lvl1pPr>
            </a:lstStyle>
            <a:p>
              <a:r>
                <a:rPr sz="2000">
                  <a:latin typeface="Open Sans Light" panose="020B0306030504020204"/>
                </a:rPr>
                <a:t>#dan</a:t>
              </a:r>
            </a:p>
          </p:txBody>
        </p:sp>
        <p:sp>
          <p:nvSpPr>
            <p:cNvPr id="26" name="Shape 1194"/>
            <p:cNvSpPr/>
            <p:nvPr/>
          </p:nvSpPr>
          <p:spPr>
            <a:xfrm>
              <a:off x="2407039" y="355737"/>
              <a:ext cx="2396049"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latin typeface="Helvetica Light"/>
                  <a:ea typeface="Helvetica Light"/>
                  <a:cs typeface="Helvetica Light"/>
                  <a:sym typeface="Helvetica Light"/>
                </a:defRPr>
              </a:pPr>
              <a:endParaRPr sz="2000">
                <a:latin typeface="Open Sans Light" panose="020B0306030504020204"/>
              </a:endParaRPr>
            </a:p>
          </p:txBody>
        </p:sp>
        <p:sp>
          <p:nvSpPr>
            <p:cNvPr id="27" name="Shape 1195"/>
            <p:cNvSpPr/>
            <p:nvPr/>
          </p:nvSpPr>
          <p:spPr>
            <a:xfrm>
              <a:off x="2613113" y="-122569"/>
              <a:ext cx="1915053" cy="496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600"/>
              </a:lvl1pPr>
            </a:lstStyle>
            <a:p>
              <a:r>
                <a:rPr dirty="0" err="1">
                  <a:solidFill>
                    <a:srgbClr val="595959"/>
                  </a:solidFill>
                  <a:latin typeface="Open Sans Light" panose="020B0306030504020204"/>
                </a:rPr>
                <a:t>est</a:t>
              </a:r>
              <a:r>
                <a:rPr dirty="0">
                  <a:solidFill>
                    <a:srgbClr val="595959"/>
                  </a:solidFill>
                  <a:latin typeface="Open Sans Light" panose="020B0306030504020204"/>
                </a:rPr>
                <a:t> le </a:t>
              </a:r>
              <a:r>
                <a:rPr dirty="0" err="1">
                  <a:solidFill>
                    <a:srgbClr val="595959"/>
                  </a:solidFill>
                  <a:latin typeface="Open Sans Light" panose="020B0306030504020204"/>
                </a:rPr>
                <a:t>père</a:t>
              </a:r>
              <a:r>
                <a:rPr dirty="0">
                  <a:solidFill>
                    <a:srgbClr val="595959"/>
                  </a:solidFill>
                  <a:latin typeface="Open Sans Light" panose="020B0306030504020204"/>
                </a:rPr>
                <a:t> de</a:t>
              </a:r>
            </a:p>
          </p:txBody>
        </p:sp>
        <p:sp>
          <p:nvSpPr>
            <p:cNvPr id="28" name="Shape 1196"/>
            <p:cNvSpPr/>
            <p:nvPr/>
          </p:nvSpPr>
          <p:spPr>
            <a:xfrm>
              <a:off x="1076386" y="660190"/>
              <a:ext cx="2127692" cy="142463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latin typeface="Helvetica Light"/>
                  <a:ea typeface="Helvetica Light"/>
                  <a:cs typeface="Helvetica Light"/>
                  <a:sym typeface="Helvetica Light"/>
                </a:defRPr>
              </a:pPr>
              <a:endParaRPr sz="2000">
                <a:latin typeface="Open Sans Light" panose="020B0306030504020204"/>
              </a:endParaRPr>
            </a:p>
          </p:txBody>
        </p:sp>
        <p:sp>
          <p:nvSpPr>
            <p:cNvPr id="29" name="Shape 1197"/>
            <p:cNvSpPr/>
            <p:nvPr/>
          </p:nvSpPr>
          <p:spPr>
            <a:xfrm>
              <a:off x="1947807" y="842078"/>
              <a:ext cx="1933292" cy="4960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600"/>
              </a:lvl1pPr>
            </a:lstStyle>
            <a:p>
              <a:r>
                <a:rPr dirty="0" err="1">
                  <a:solidFill>
                    <a:srgbClr val="595959"/>
                  </a:solidFill>
                  <a:latin typeface="Open Sans Light" panose="020B0306030504020204"/>
                </a:rPr>
                <a:t>est</a:t>
              </a:r>
              <a:r>
                <a:rPr dirty="0">
                  <a:solidFill>
                    <a:srgbClr val="595959"/>
                  </a:solidFill>
                  <a:latin typeface="Open Sans Light" panose="020B0306030504020204"/>
                </a:rPr>
                <a:t> le frère de</a:t>
              </a:r>
            </a:p>
          </p:txBody>
        </p:sp>
        <p:sp>
          <p:nvSpPr>
            <p:cNvPr id="30" name="Shape 1198"/>
            <p:cNvSpPr/>
            <p:nvPr/>
          </p:nvSpPr>
          <p:spPr>
            <a:xfrm>
              <a:off x="8633891" y="780005"/>
              <a:ext cx="3231298" cy="1021361"/>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solidFill>
                    <a:srgbClr val="FFFFFF"/>
                  </a:solidFill>
                </a:defRPr>
              </a:lvl1pPr>
            </a:lstStyle>
            <a:p>
              <a:r>
                <a:rPr sz="2000" dirty="0">
                  <a:latin typeface="Open Sans Light" panose="020B0306030504020204"/>
                </a:rPr>
                <a:t>Le frère de mon </a:t>
              </a:r>
              <a:r>
                <a:rPr sz="2000" dirty="0" err="1">
                  <a:latin typeface="Open Sans Light" panose="020B0306030504020204"/>
                </a:rPr>
                <a:t>père</a:t>
              </a:r>
              <a:r>
                <a:rPr sz="2000" dirty="0">
                  <a:latin typeface="Open Sans Light" panose="020B0306030504020204"/>
                </a:rPr>
                <a:t> </a:t>
              </a:r>
              <a:r>
                <a:rPr sz="2000" dirty="0" err="1">
                  <a:latin typeface="Open Sans Light" panose="020B0306030504020204"/>
                </a:rPr>
                <a:t>est</a:t>
              </a:r>
              <a:r>
                <a:rPr sz="2000" dirty="0">
                  <a:latin typeface="Open Sans Light" panose="020B0306030504020204"/>
                </a:rPr>
                <a:t> mon </a:t>
              </a:r>
              <a:r>
                <a:rPr sz="2000" dirty="0" err="1">
                  <a:latin typeface="Open Sans Light" panose="020B0306030504020204"/>
                </a:rPr>
                <a:t>oncle</a:t>
              </a:r>
              <a:endParaRPr sz="2000" dirty="0">
                <a:latin typeface="Open Sans Light" panose="020B0306030504020204"/>
              </a:endParaRPr>
            </a:p>
          </p:txBody>
        </p:sp>
        <p:grpSp>
          <p:nvGrpSpPr>
            <p:cNvPr id="31" name="Group 1201"/>
            <p:cNvGrpSpPr/>
            <p:nvPr/>
          </p:nvGrpSpPr>
          <p:grpSpPr>
            <a:xfrm>
              <a:off x="7134095" y="1062369"/>
              <a:ext cx="357934" cy="583635"/>
              <a:chOff x="-1" y="-44167"/>
              <a:chExt cx="357933" cy="583634"/>
            </a:xfrm>
          </p:grpSpPr>
          <p:sp>
            <p:nvSpPr>
              <p:cNvPr id="32" name="Shape 1200"/>
              <p:cNvSpPr/>
              <p:nvPr/>
            </p:nvSpPr>
            <p:spPr>
              <a:xfrm>
                <a:off x="-1" y="-44167"/>
                <a:ext cx="357933" cy="583634"/>
              </a:xfrm>
              <a:prstGeom prst="rect">
                <a:avLst/>
              </a:prstGeom>
              <a:noFill/>
              <a:ln>
                <a:noFill/>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400">
                    <a:solidFill>
                      <a:srgbClr val="000000"/>
                    </a:solidFill>
                    <a:latin typeface="Helvetica Light"/>
                    <a:ea typeface="Helvetica Light"/>
                    <a:cs typeface="Helvetica Light"/>
                    <a:sym typeface="Helvetica Light"/>
                  </a:defRPr>
                </a:lvl1pPr>
              </a:lstStyle>
              <a:p>
                <a:r>
                  <a:rPr sz="2000">
                    <a:latin typeface="Open Sans Light" panose="020B0306030504020204"/>
                  </a:rPr>
                  <a:t>+</a:t>
                </a:r>
              </a:p>
            </p:txBody>
          </p:sp>
          <p:pic>
            <p:nvPicPr>
              <p:cNvPr id="33" name="Picture 32"/>
              <p:cNvPicPr>
                <a:picLocks/>
              </p:cNvPicPr>
              <p:nvPr/>
            </p:nvPicPr>
            <p:blipFill>
              <a:blip r:embed="rId4">
                <a:extLst/>
              </a:blip>
              <a:stretch>
                <a:fillRect/>
              </a:stretch>
            </p:blipFill>
            <p:spPr>
              <a:xfrm>
                <a:off x="-1" y="0"/>
                <a:ext cx="340870" cy="520702"/>
              </a:xfrm>
              <a:prstGeom prst="rect">
                <a:avLst/>
              </a:prstGeom>
              <a:effectLst/>
            </p:spPr>
          </p:pic>
        </p:grpSp>
      </p:grpSp>
      <p:sp>
        <p:nvSpPr>
          <p:cNvPr id="34" name="Shape 1203"/>
          <p:cNvSpPr/>
          <p:nvPr/>
        </p:nvSpPr>
        <p:spPr>
          <a:xfrm>
            <a:off x="4701032" y="5023995"/>
            <a:ext cx="1553842" cy="37990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spAutoFit/>
          </a:bodyPr>
          <a:lstStyle>
            <a:lvl1pPr>
              <a:defRPr sz="2400">
                <a:solidFill>
                  <a:srgbClr val="FFFFFF"/>
                </a:solidFill>
              </a:defRPr>
            </a:lvl1pPr>
          </a:lstStyle>
          <a:p>
            <a:r>
              <a:rPr sz="2000">
                <a:latin typeface="Open Sans Light" panose="020B0306030504020204"/>
              </a:rPr>
              <a:t>#bob</a:t>
            </a:r>
          </a:p>
        </p:txBody>
      </p:sp>
      <p:sp>
        <p:nvSpPr>
          <p:cNvPr id="35" name="Shape 1204"/>
          <p:cNvSpPr/>
          <p:nvPr/>
        </p:nvSpPr>
        <p:spPr>
          <a:xfrm>
            <a:off x="8282228" y="5023995"/>
            <a:ext cx="1368181" cy="37990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spAutoFit/>
          </a:bodyPr>
          <a:lstStyle>
            <a:lvl1pPr>
              <a:defRPr sz="2400">
                <a:solidFill>
                  <a:srgbClr val="FFFFFF"/>
                </a:solidFill>
              </a:defRPr>
            </a:lvl1pPr>
          </a:lstStyle>
          <a:p>
            <a:r>
              <a:rPr sz="2000">
                <a:latin typeface="Open Sans Light" panose="020B0306030504020204"/>
              </a:rPr>
              <a:t>#joe</a:t>
            </a:r>
          </a:p>
        </p:txBody>
      </p:sp>
      <p:sp>
        <p:nvSpPr>
          <p:cNvPr id="36" name="Shape 1205"/>
          <p:cNvSpPr/>
          <p:nvPr/>
        </p:nvSpPr>
        <p:spPr>
          <a:xfrm>
            <a:off x="7105763" y="6238842"/>
            <a:ext cx="1368181" cy="37990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spAutoFit/>
          </a:bodyPr>
          <a:lstStyle>
            <a:lvl1pPr>
              <a:defRPr sz="2400">
                <a:solidFill>
                  <a:srgbClr val="FFFFFF"/>
                </a:solidFill>
              </a:defRPr>
            </a:lvl1pPr>
          </a:lstStyle>
          <a:p>
            <a:r>
              <a:rPr sz="2000">
                <a:latin typeface="Open Sans Light" panose="020B0306030504020204"/>
              </a:rPr>
              <a:t>#dan</a:t>
            </a:r>
          </a:p>
        </p:txBody>
      </p:sp>
      <p:sp>
        <p:nvSpPr>
          <p:cNvPr id="37" name="Shape 1206"/>
          <p:cNvSpPr/>
          <p:nvPr/>
        </p:nvSpPr>
        <p:spPr>
          <a:xfrm>
            <a:off x="6393482" y="5263159"/>
            <a:ext cx="1684722" cy="1"/>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38" name="Shape 1207"/>
          <p:cNvSpPr/>
          <p:nvPr/>
        </p:nvSpPr>
        <p:spPr>
          <a:xfrm>
            <a:off x="6739544" y="4987800"/>
            <a:ext cx="1316062" cy="31835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1600"/>
            </a:lvl1pPr>
          </a:lstStyle>
          <a:p>
            <a:r>
              <a:rPr dirty="0" err="1">
                <a:solidFill>
                  <a:srgbClr val="595959"/>
                </a:solidFill>
                <a:latin typeface="Open Sans Light" panose="020B0306030504020204"/>
              </a:rPr>
              <a:t>est</a:t>
            </a:r>
            <a:r>
              <a:rPr dirty="0">
                <a:solidFill>
                  <a:srgbClr val="595959"/>
                </a:solidFill>
                <a:latin typeface="Open Sans Light" panose="020B0306030504020204"/>
              </a:rPr>
              <a:t> le </a:t>
            </a:r>
            <a:r>
              <a:rPr dirty="0" err="1">
                <a:solidFill>
                  <a:srgbClr val="595959"/>
                </a:solidFill>
                <a:latin typeface="Open Sans Light" panose="020B0306030504020204"/>
              </a:rPr>
              <a:t>père</a:t>
            </a:r>
            <a:r>
              <a:rPr dirty="0">
                <a:solidFill>
                  <a:srgbClr val="595959"/>
                </a:solidFill>
                <a:latin typeface="Open Sans Light" panose="020B0306030504020204"/>
              </a:rPr>
              <a:t> de</a:t>
            </a:r>
          </a:p>
        </p:txBody>
      </p:sp>
      <p:sp>
        <p:nvSpPr>
          <p:cNvPr id="39" name="Shape 1208"/>
          <p:cNvSpPr/>
          <p:nvPr/>
        </p:nvSpPr>
        <p:spPr>
          <a:xfrm>
            <a:off x="5457866" y="5477227"/>
            <a:ext cx="1496034" cy="1001696"/>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40" name="Shape 1209"/>
          <p:cNvSpPr/>
          <p:nvPr/>
        </p:nvSpPr>
        <p:spPr>
          <a:xfrm>
            <a:off x="6070585" y="5620348"/>
            <a:ext cx="1328886" cy="31835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1600"/>
            </a:lvl1pPr>
          </a:lstStyle>
          <a:p>
            <a:r>
              <a:rPr dirty="0" err="1">
                <a:solidFill>
                  <a:srgbClr val="595959"/>
                </a:solidFill>
                <a:latin typeface="Open Sans Light" panose="020B0306030504020204"/>
              </a:rPr>
              <a:t>est</a:t>
            </a:r>
            <a:r>
              <a:rPr dirty="0">
                <a:solidFill>
                  <a:srgbClr val="595959"/>
                </a:solidFill>
                <a:latin typeface="Open Sans Light" panose="020B0306030504020204"/>
              </a:rPr>
              <a:t> le frère de</a:t>
            </a:r>
          </a:p>
        </p:txBody>
      </p:sp>
      <p:sp>
        <p:nvSpPr>
          <p:cNvPr id="41" name="Shape 1210"/>
          <p:cNvSpPr/>
          <p:nvPr/>
        </p:nvSpPr>
        <p:spPr>
          <a:xfrm flipV="1">
            <a:off x="8637481" y="5512884"/>
            <a:ext cx="470260" cy="910312"/>
          </a:xfrm>
          <a:prstGeom prst="line">
            <a:avLst/>
          </a:prstGeom>
          <a:ln w="25400">
            <a:solidFill>
              <a:schemeClr val="accent2"/>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42" name="Shape 1211"/>
          <p:cNvSpPr/>
          <p:nvPr/>
        </p:nvSpPr>
        <p:spPr>
          <a:xfrm>
            <a:off x="9329756" y="5814947"/>
            <a:ext cx="1267972" cy="318353"/>
          </a:xfrm>
          <a:prstGeom prst="rect">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1600">
                <a:solidFill>
                  <a:srgbClr val="FFFFFF"/>
                </a:solidFill>
              </a:defRPr>
            </a:lvl1pPr>
          </a:lstStyle>
          <a:p>
            <a:r>
              <a:rPr>
                <a:latin typeface="Open Sans Light" panose="020B0306030504020204"/>
              </a:rPr>
              <a:t>est l’oncle de</a:t>
            </a:r>
          </a:p>
        </p:txBody>
      </p:sp>
      <p:grpSp>
        <p:nvGrpSpPr>
          <p:cNvPr id="43" name="Group 1217"/>
          <p:cNvGrpSpPr/>
          <p:nvPr/>
        </p:nvGrpSpPr>
        <p:grpSpPr>
          <a:xfrm>
            <a:off x="5167782" y="4705393"/>
            <a:ext cx="6243330" cy="1852544"/>
            <a:chOff x="-1" y="-57543"/>
            <a:chExt cx="8879401" cy="2634727"/>
          </a:xfrm>
        </p:grpSpPr>
        <p:sp>
          <p:nvSpPr>
            <p:cNvPr id="44" name="Shape 1212"/>
            <p:cNvSpPr/>
            <p:nvPr/>
          </p:nvSpPr>
          <p:spPr>
            <a:xfrm flipH="1" flipV="1">
              <a:off x="1160636" y="176367"/>
              <a:ext cx="3799220" cy="1"/>
            </a:xfrm>
            <a:prstGeom prst="line">
              <a:avLst/>
            </a:prstGeom>
            <a:noFill/>
            <a:ln w="25400" cap="flat">
              <a:solidFill>
                <a:schemeClr val="accent2"/>
              </a:solidFill>
              <a:prstDash val="solid"/>
              <a:miter lim="400000"/>
              <a:headEnd type="triangle" w="med" len="med"/>
              <a:tailEnd type="triangle" w="med" len="med"/>
            </a:ln>
            <a:effectLst/>
          </p:spPr>
          <p:txBody>
            <a:bodyPr wrap="square" lIns="50800" tIns="50800" rIns="50800" bIns="50800" numCol="1" anchor="ctr">
              <a:noAutofit/>
            </a:bodyP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45" name="Shape 1213"/>
            <p:cNvSpPr/>
            <p:nvPr/>
          </p:nvSpPr>
          <p:spPr>
            <a:xfrm>
              <a:off x="5245357" y="1986722"/>
              <a:ext cx="3634043" cy="496089"/>
            </a:xfrm>
            <a:prstGeom prst="rect">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600">
                  <a:solidFill>
                    <a:srgbClr val="FFFFFF"/>
                  </a:solidFill>
                </a:defRPr>
              </a:lvl1pPr>
            </a:lstStyle>
            <a:p>
              <a:r>
                <a:rPr>
                  <a:latin typeface="Open Sans Light" panose="020B0306030504020204"/>
                </a:rPr>
                <a:t>est de la même famille que</a:t>
              </a:r>
            </a:p>
          </p:txBody>
        </p:sp>
        <p:sp>
          <p:nvSpPr>
            <p:cNvPr id="46" name="Shape 1214"/>
            <p:cNvSpPr/>
            <p:nvPr/>
          </p:nvSpPr>
          <p:spPr>
            <a:xfrm>
              <a:off x="1724166" y="-57543"/>
              <a:ext cx="3634043" cy="496089"/>
            </a:xfrm>
            <a:prstGeom prst="rect">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600">
                  <a:solidFill>
                    <a:srgbClr val="FFFFFF"/>
                  </a:solidFill>
                </a:defRPr>
              </a:lvl1pPr>
            </a:lstStyle>
            <a:p>
              <a:r>
                <a:rPr dirty="0" err="1">
                  <a:latin typeface="Open Sans Light" panose="020B0306030504020204"/>
                </a:rPr>
                <a:t>est</a:t>
              </a:r>
              <a:r>
                <a:rPr dirty="0">
                  <a:latin typeface="Open Sans Light" panose="020B0306030504020204"/>
                </a:rPr>
                <a:t> de la </a:t>
              </a:r>
              <a:r>
                <a:rPr dirty="0" err="1">
                  <a:latin typeface="Open Sans Light" panose="020B0306030504020204"/>
                </a:rPr>
                <a:t>même</a:t>
              </a:r>
              <a:r>
                <a:rPr dirty="0">
                  <a:latin typeface="Open Sans Light" panose="020B0306030504020204"/>
                </a:rPr>
                <a:t> </a:t>
              </a:r>
              <a:r>
                <a:rPr dirty="0" err="1">
                  <a:latin typeface="Open Sans Light" panose="020B0306030504020204"/>
                </a:rPr>
                <a:t>famille</a:t>
              </a:r>
              <a:r>
                <a:rPr dirty="0">
                  <a:latin typeface="Open Sans Light" panose="020B0306030504020204"/>
                </a:rPr>
                <a:t> que</a:t>
              </a:r>
            </a:p>
          </p:txBody>
        </p:sp>
        <p:sp>
          <p:nvSpPr>
            <p:cNvPr id="47" name="Shape 1215"/>
            <p:cNvSpPr/>
            <p:nvPr/>
          </p:nvSpPr>
          <p:spPr>
            <a:xfrm flipH="1" flipV="1">
              <a:off x="68481" y="1186519"/>
              <a:ext cx="2140232" cy="1390665"/>
            </a:xfrm>
            <a:prstGeom prst="line">
              <a:avLst/>
            </a:prstGeom>
            <a:noFill/>
            <a:ln w="25400" cap="flat">
              <a:solidFill>
                <a:schemeClr val="accent2"/>
              </a:solidFill>
              <a:prstDash val="solid"/>
              <a:miter lim="400000"/>
              <a:headEnd type="triangle" w="med" len="med"/>
              <a:tailEnd type="triangle" w="med" len="med"/>
            </a:ln>
            <a:effectLst/>
          </p:spPr>
          <p:txBody>
            <a:bodyPr wrap="square" lIns="50800" tIns="50800" rIns="50800" bIns="50800" numCol="1" anchor="ctr">
              <a:noAutofit/>
            </a:bodyP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48" name="Shape 1216"/>
            <p:cNvSpPr/>
            <p:nvPr/>
          </p:nvSpPr>
          <p:spPr>
            <a:xfrm>
              <a:off x="-1" y="1633808"/>
              <a:ext cx="3634043" cy="496089"/>
            </a:xfrm>
            <a:prstGeom prst="rect">
              <a:avLst/>
            </a:prstGeom>
            <a:blipFill rotWithShape="1">
              <a:blip r:embed="rId5"/>
              <a:srcRect/>
              <a:tile tx="0" ty="0" sx="100000" sy="100000" flip="none" algn="tl"/>
            </a:blipFill>
            <a:ln w="12700" cap="flat">
              <a:noFill/>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600">
                  <a:solidFill>
                    <a:srgbClr val="FFFFFF"/>
                  </a:solidFill>
                </a:defRPr>
              </a:lvl1pPr>
            </a:lstStyle>
            <a:p>
              <a:r>
                <a:rPr>
                  <a:latin typeface="Open Sans Light" panose="020B0306030504020204"/>
                </a:rPr>
                <a:t>est de la même famille que</a:t>
              </a:r>
            </a:p>
          </p:txBody>
        </p:sp>
      </p:grpSp>
      <p:pic>
        <p:nvPicPr>
          <p:cNvPr id="49" name="our_process_2.png"/>
          <p:cNvPicPr>
            <a:picLocks noChangeAspect="1"/>
          </p:cNvPicPr>
          <p:nvPr/>
        </p:nvPicPr>
        <p:blipFill>
          <a:blip r:embed="rId6">
            <a:extLst/>
          </a:blip>
          <a:stretch>
            <a:fillRect/>
          </a:stretch>
        </p:blipFill>
        <p:spPr>
          <a:xfrm>
            <a:off x="6710207" y="3316368"/>
            <a:ext cx="931200" cy="931199"/>
          </a:xfrm>
          <a:prstGeom prst="rect">
            <a:avLst/>
          </a:prstGeom>
          <a:ln w="12700">
            <a:miter lim="400000"/>
          </a:ln>
        </p:spPr>
      </p:pic>
      <p:sp>
        <p:nvSpPr>
          <p:cNvPr id="50" name="Shape 1219"/>
          <p:cNvSpPr/>
          <p:nvPr/>
        </p:nvSpPr>
        <p:spPr>
          <a:xfrm>
            <a:off x="7843482" y="3051797"/>
            <a:ext cx="1" cy="1237994"/>
          </a:xfrm>
          <a:prstGeom prst="line">
            <a:avLst/>
          </a:prstGeom>
          <a:ln w="25400">
            <a:solidFill>
              <a:srgbClr val="000000"/>
            </a:solidFill>
            <a:miter lim="400000"/>
            <a:tailEnd type="triangle"/>
          </a:ln>
        </p:spPr>
        <p:txBody>
          <a:bodyPr lIns="35717" tIns="35717" rIns="35717" bIns="35717" anchor="ctr"/>
          <a:lstStyle/>
          <a:p>
            <a:pPr>
              <a:defRPr sz="2400">
                <a:solidFill>
                  <a:srgbClr val="000000"/>
                </a:solidFill>
                <a:latin typeface="Helvetica Light"/>
                <a:ea typeface="Helvetica Light"/>
                <a:cs typeface="Helvetica Light"/>
                <a:sym typeface="Helvetica Light"/>
              </a:defRPr>
            </a:pPr>
            <a:endParaRPr sz="2400">
              <a:latin typeface="Open Sans Light" panose="020B0306030504020204"/>
            </a:endParaRPr>
          </a:p>
        </p:txBody>
      </p:sp>
      <p:sp>
        <p:nvSpPr>
          <p:cNvPr id="51" name="Espace réservé du numéro de diapositive 4"/>
          <p:cNvSpPr txBox="1">
            <a:spLocks/>
          </p:cNvSpPr>
          <p:nvPr/>
        </p:nvSpPr>
        <p:spPr>
          <a:xfrm>
            <a:off x="9448800" y="6492876"/>
            <a:ext cx="27432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C6F969-B65A-4AC3-827F-E4B36E7AFCB2}" type="slidenum">
              <a:rPr lang="fr-FR" sz="120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rPr>
              <a:pPr algn="r"/>
              <a:t>9</a:t>
            </a:fld>
            <a:endParaRPr lang="fr-FR" sz="1200" dirty="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Espace réservé du texte 3"/>
          <p:cNvSpPr txBox="1">
            <a:spLocks/>
          </p:cNvSpPr>
          <p:nvPr/>
        </p:nvSpPr>
        <p:spPr>
          <a:xfrm>
            <a:off x="0" y="1179576"/>
            <a:ext cx="12192000" cy="392851"/>
          </a:xfrm>
          <a:prstGeom prst="rect">
            <a:avLst/>
          </a:prstGeom>
        </p:spPr>
        <p:txBody>
          <a:bodyPr/>
          <a:lstStyle>
            <a:lvl1pPr marL="0" indent="0" algn="l" defTabSz="457200" rtl="0" eaLnBrk="1" latinLnBrk="0" hangingPunct="1">
              <a:spcBef>
                <a:spcPct val="0"/>
              </a:spcBef>
              <a:buFont typeface="Arial"/>
              <a:buNone/>
              <a:defRPr lang="fr-FR" sz="2000" b="0" i="0" kern="1200" dirty="0" smtClean="0">
                <a:solidFill>
                  <a:srgbClr val="126A9C"/>
                </a:solidFill>
                <a:latin typeface="Open Sans Light"/>
                <a:ea typeface="+mn-ea"/>
                <a:cs typeface="Open Sans Light"/>
              </a:defRPr>
            </a:lvl1pPr>
            <a:lvl2pPr marL="0" indent="0" algn="l" defTabSz="457200" rtl="0" eaLnBrk="1" latinLnBrk="0" hangingPunct="1">
              <a:spcBef>
                <a:spcPct val="0"/>
              </a:spcBef>
              <a:buFont typeface="Arial"/>
              <a:buNone/>
              <a:defRPr lang="fr-FR" sz="2000" b="0" i="0" kern="1200" dirty="0" smtClean="0">
                <a:solidFill>
                  <a:srgbClr val="126A9C"/>
                </a:solidFill>
                <a:latin typeface="Open Sans Light"/>
                <a:ea typeface="+mn-ea"/>
                <a:cs typeface="Open Sans Light"/>
              </a:defRPr>
            </a:lvl2pPr>
            <a:lvl3pPr marL="0" indent="0" algn="l" defTabSz="457200" rtl="0" eaLnBrk="1" latinLnBrk="0" hangingPunct="1">
              <a:spcBef>
                <a:spcPct val="0"/>
              </a:spcBef>
              <a:buFont typeface="Arial"/>
              <a:buNone/>
              <a:defRPr lang="fr-FR" sz="2000" b="0" i="0" kern="1200" dirty="0" smtClean="0">
                <a:solidFill>
                  <a:srgbClr val="126A9C"/>
                </a:solidFill>
                <a:latin typeface="Open Sans Light"/>
                <a:ea typeface="+mn-ea"/>
                <a:cs typeface="Open Sans Light"/>
              </a:defRPr>
            </a:lvl3pPr>
            <a:lvl4pPr marL="0" indent="0" algn="l" defTabSz="457200" rtl="0" eaLnBrk="1" latinLnBrk="0" hangingPunct="1">
              <a:spcBef>
                <a:spcPct val="0"/>
              </a:spcBef>
              <a:buFont typeface="Arial"/>
              <a:buNone/>
              <a:defRPr lang="fr-FR" sz="2000" b="0" i="0" kern="1200" dirty="0" smtClean="0">
                <a:solidFill>
                  <a:srgbClr val="126A9C"/>
                </a:solidFill>
                <a:latin typeface="Open Sans Light"/>
                <a:ea typeface="+mn-ea"/>
                <a:cs typeface="Open Sans Light"/>
              </a:defRPr>
            </a:lvl4pPr>
            <a:lvl5pPr marL="0" indent="0" algn="l" defTabSz="457200" rtl="0" eaLnBrk="1" latinLnBrk="0" hangingPunct="1">
              <a:spcBef>
                <a:spcPct val="0"/>
              </a:spcBef>
              <a:buFont typeface="Arial"/>
              <a:buNone/>
              <a:defRPr lang="en-US" sz="2000" b="0" i="0" kern="1200" dirty="0">
                <a:solidFill>
                  <a:srgbClr val="126A9C"/>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Inférence</a:t>
            </a:r>
            <a:r>
              <a:rPr lang="en-US" dirty="0"/>
              <a:t> </a:t>
            </a:r>
            <a:r>
              <a:rPr lang="en-US" dirty="0" err="1"/>
              <a:t>sémantique</a:t>
            </a:r>
            <a:endParaRPr lang="en-US" dirty="0"/>
          </a:p>
        </p:txBody>
      </p:sp>
    </p:spTree>
    <p:extLst>
      <p:ext uri="{BB962C8B-B14F-4D97-AF65-F5344CB8AC3E}">
        <p14:creationId xmlns:p14="http://schemas.microsoft.com/office/powerpoint/2010/main" val="37024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50"/>
                                        </p:tgtEl>
                                        <p:attrNameLst>
                                          <p:attrName>style.visibility</p:attrName>
                                        </p:attrNameLst>
                                      </p:cBhvr>
                                      <p:to>
                                        <p:strVal val="visible"/>
                                      </p:to>
                                    </p:set>
                                    <p:animEffect transition="in" filter="wipe(up)">
                                      <p:cBhvr>
                                        <p:cTn id="7" dur="199"/>
                                        <p:tgtEl>
                                          <p:spTgt spid="50"/>
                                        </p:tgtEl>
                                      </p:cBhvr>
                                    </p:animEffect>
                                  </p:childTnLst>
                                </p:cTn>
                              </p:par>
                            </p:childTnLst>
                          </p:cTn>
                        </p:par>
                        <p:par>
                          <p:cTn id="8" fill="hold">
                            <p:stCondLst>
                              <p:cond delay="199"/>
                            </p:stCondLst>
                            <p:childTnLst>
                              <p:par>
                                <p:cTn id="9" presetID="1" presetClass="entr" presetSubtype="0" fill="hold" grpId="0" nodeType="afterEffect">
                                  <p:stCondLst>
                                    <p:cond delay="0"/>
                                  </p:stCondLst>
                                  <p:iterate>
                                    <p:tmAbs val="0"/>
                                  </p:iterate>
                                  <p:childTnLst>
                                    <p:set>
                                      <p:cBhvr>
                                        <p:cTn id="10" fill="hold"/>
                                        <p:tgtEl>
                                          <p:spTgt spid="49"/>
                                        </p:tgtEl>
                                        <p:attrNameLst>
                                          <p:attrName>style.visibility</p:attrName>
                                        </p:attrNameLst>
                                      </p:cBhvr>
                                      <p:to>
                                        <p:strVal val="visible"/>
                                      </p:to>
                                    </p:set>
                                  </p:childTnLst>
                                </p:cTn>
                              </p:par>
                            </p:childTnLst>
                          </p:cTn>
                        </p:par>
                        <p:par>
                          <p:cTn id="11" fill="hold">
                            <p:stCondLst>
                              <p:cond delay="199"/>
                            </p:stCondLst>
                            <p:childTnLst>
                              <p:par>
                                <p:cTn id="12" presetID="1" presetClass="entr" presetSubtype="0" fill="hold" grpId="0" nodeType="afterEffect">
                                  <p:stCondLst>
                                    <p:cond delay="0"/>
                                  </p:stCondLst>
                                  <p:iterate>
                                    <p:tmAbs val="0"/>
                                  </p:iterate>
                                  <p:childTnLst>
                                    <p:set>
                                      <p:cBhvr>
                                        <p:cTn id="13" fill="hold"/>
                                        <p:tgtEl>
                                          <p:spTgt spid="38"/>
                                        </p:tgtEl>
                                        <p:attrNameLst>
                                          <p:attrName>style.visibility</p:attrName>
                                        </p:attrNameLst>
                                      </p:cBhvr>
                                      <p:to>
                                        <p:strVal val="visible"/>
                                      </p:to>
                                    </p:set>
                                  </p:childTnLst>
                                </p:cTn>
                              </p:par>
                            </p:childTnLst>
                          </p:cTn>
                        </p:par>
                        <p:par>
                          <p:cTn id="14" fill="hold">
                            <p:stCondLst>
                              <p:cond delay="199"/>
                            </p:stCondLst>
                            <p:childTnLst>
                              <p:par>
                                <p:cTn id="15" presetID="1" presetClass="entr" presetSubtype="0" fill="hold" grpId="0" nodeType="afterEffect">
                                  <p:stCondLst>
                                    <p:cond delay="0"/>
                                  </p:stCondLst>
                                  <p:iterate>
                                    <p:tmAbs val="0"/>
                                  </p:iterate>
                                  <p:childTnLst>
                                    <p:set>
                                      <p:cBhvr>
                                        <p:cTn id="16" fill="hold"/>
                                        <p:tgtEl>
                                          <p:spTgt spid="34"/>
                                        </p:tgtEl>
                                        <p:attrNameLst>
                                          <p:attrName>style.visibility</p:attrName>
                                        </p:attrNameLst>
                                      </p:cBhvr>
                                      <p:to>
                                        <p:strVal val="visible"/>
                                      </p:to>
                                    </p:set>
                                  </p:childTnLst>
                                </p:cTn>
                              </p:par>
                            </p:childTnLst>
                          </p:cTn>
                        </p:par>
                        <p:par>
                          <p:cTn id="17" fill="hold">
                            <p:stCondLst>
                              <p:cond delay="199"/>
                            </p:stCondLst>
                            <p:childTnLst>
                              <p:par>
                                <p:cTn id="18" presetID="1" presetClass="entr" presetSubtype="0" fill="hold" grpId="0" nodeType="afterEffect">
                                  <p:stCondLst>
                                    <p:cond delay="0"/>
                                  </p:stCondLst>
                                  <p:iterate>
                                    <p:tmAbs val="0"/>
                                  </p:iterate>
                                  <p:childTnLst>
                                    <p:set>
                                      <p:cBhvr>
                                        <p:cTn id="19" fill="hold"/>
                                        <p:tgtEl>
                                          <p:spTgt spid="35"/>
                                        </p:tgtEl>
                                        <p:attrNameLst>
                                          <p:attrName>style.visibility</p:attrName>
                                        </p:attrNameLst>
                                      </p:cBhvr>
                                      <p:to>
                                        <p:strVal val="visible"/>
                                      </p:to>
                                    </p:set>
                                  </p:childTnLst>
                                </p:cTn>
                              </p:par>
                            </p:childTnLst>
                          </p:cTn>
                        </p:par>
                        <p:par>
                          <p:cTn id="20" fill="hold">
                            <p:stCondLst>
                              <p:cond delay="199"/>
                            </p:stCondLst>
                            <p:childTnLst>
                              <p:par>
                                <p:cTn id="21" presetID="1" presetClass="entr" presetSubtype="0" fill="hold" grpId="0" nodeType="afterEffect">
                                  <p:stCondLst>
                                    <p:cond delay="0"/>
                                  </p:stCondLst>
                                  <p:iterate>
                                    <p:tmAbs val="0"/>
                                  </p:iterate>
                                  <p:childTnLst>
                                    <p:set>
                                      <p:cBhvr>
                                        <p:cTn id="22" fill="hold"/>
                                        <p:tgtEl>
                                          <p:spTgt spid="37"/>
                                        </p:tgtEl>
                                        <p:attrNameLst>
                                          <p:attrName>style.visibility</p:attrName>
                                        </p:attrNameLst>
                                      </p:cBhvr>
                                      <p:to>
                                        <p:strVal val="visible"/>
                                      </p:to>
                                    </p:set>
                                  </p:childTnLst>
                                </p:cTn>
                              </p:par>
                            </p:childTnLst>
                          </p:cTn>
                        </p:par>
                        <p:par>
                          <p:cTn id="23" fill="hold">
                            <p:stCondLst>
                              <p:cond delay="199"/>
                            </p:stCondLst>
                            <p:childTnLst>
                              <p:par>
                                <p:cTn id="24" presetID="1" presetClass="entr" presetSubtype="0" fill="hold" grpId="0" nodeType="afterEffect">
                                  <p:stCondLst>
                                    <p:cond delay="0"/>
                                  </p:stCondLst>
                                  <p:iterate>
                                    <p:tmAbs val="0"/>
                                  </p:iterate>
                                  <p:childTnLst>
                                    <p:set>
                                      <p:cBhvr>
                                        <p:cTn id="25" fill="hold"/>
                                        <p:tgtEl>
                                          <p:spTgt spid="39"/>
                                        </p:tgtEl>
                                        <p:attrNameLst>
                                          <p:attrName>style.visibility</p:attrName>
                                        </p:attrNameLst>
                                      </p:cBhvr>
                                      <p:to>
                                        <p:strVal val="visible"/>
                                      </p:to>
                                    </p:set>
                                  </p:childTnLst>
                                </p:cTn>
                              </p:par>
                            </p:childTnLst>
                          </p:cTn>
                        </p:par>
                        <p:par>
                          <p:cTn id="26" fill="hold">
                            <p:stCondLst>
                              <p:cond delay="199"/>
                            </p:stCondLst>
                            <p:childTnLst>
                              <p:par>
                                <p:cTn id="27" presetID="1" presetClass="entr" presetSubtype="0" fill="hold" grpId="0" nodeType="afterEffect">
                                  <p:stCondLst>
                                    <p:cond delay="0"/>
                                  </p:stCondLst>
                                  <p:iterate>
                                    <p:tmAbs val="0"/>
                                  </p:iterate>
                                  <p:childTnLst>
                                    <p:set>
                                      <p:cBhvr>
                                        <p:cTn id="28" fill="hold"/>
                                        <p:tgtEl>
                                          <p:spTgt spid="40"/>
                                        </p:tgtEl>
                                        <p:attrNameLst>
                                          <p:attrName>style.visibility</p:attrName>
                                        </p:attrNameLst>
                                      </p:cBhvr>
                                      <p:to>
                                        <p:strVal val="visible"/>
                                      </p:to>
                                    </p:set>
                                  </p:childTnLst>
                                </p:cTn>
                              </p:par>
                            </p:childTnLst>
                          </p:cTn>
                        </p:par>
                        <p:par>
                          <p:cTn id="29" fill="hold">
                            <p:stCondLst>
                              <p:cond delay="199"/>
                            </p:stCondLst>
                            <p:childTnLst>
                              <p:par>
                                <p:cTn id="30" presetID="1" presetClass="entr" presetSubtype="0" fill="hold" grpId="0" nodeType="afterEffect">
                                  <p:stCondLst>
                                    <p:cond delay="0"/>
                                  </p:stCondLst>
                                  <p:iterate>
                                    <p:tmAbs val="0"/>
                                  </p:iterate>
                                  <p:childTnLst>
                                    <p:set>
                                      <p:cBhvr>
                                        <p:cTn id="31" fill="hold"/>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iterate>
                                    <p:tmAbs val="0"/>
                                  </p:iterate>
                                  <p:childTnLst>
                                    <p:set>
                                      <p:cBhvr>
                                        <p:cTn id="35" fill="hold"/>
                                        <p:tgtEl>
                                          <p:spTgt spid="41"/>
                                        </p:tgtEl>
                                        <p:attrNameLst>
                                          <p:attrName>style.visibility</p:attrName>
                                        </p:attrNameLst>
                                      </p:cBhvr>
                                      <p:to>
                                        <p:strVal val="visible"/>
                                      </p:to>
                                    </p:set>
                                    <p:animEffect transition="in" filter="wipe(down)">
                                      <p:cBhvr>
                                        <p:cTn id="36" dur="1000"/>
                                        <p:tgtEl>
                                          <p:spTgt spid="41"/>
                                        </p:tgtEl>
                                      </p:cBhvr>
                                    </p:animEffect>
                                  </p:childTnLst>
                                </p:cTn>
                              </p:par>
                            </p:childTnLst>
                          </p:cTn>
                        </p:par>
                        <p:par>
                          <p:cTn id="37" fill="hold">
                            <p:stCondLst>
                              <p:cond delay="1000"/>
                            </p:stCondLst>
                            <p:childTnLst>
                              <p:par>
                                <p:cTn id="38" presetID="22" presetClass="entr" presetSubtype="4" fill="hold" grpId="0" nodeType="afterEffect">
                                  <p:stCondLst>
                                    <p:cond delay="0"/>
                                  </p:stCondLst>
                                  <p:iterate>
                                    <p:tmAbs val="0"/>
                                  </p:iterate>
                                  <p:childTnLst>
                                    <p:set>
                                      <p:cBhvr>
                                        <p:cTn id="39" fill="hold"/>
                                        <p:tgtEl>
                                          <p:spTgt spid="42"/>
                                        </p:tgtEl>
                                        <p:attrNameLst>
                                          <p:attrName>style.visibility</p:attrName>
                                        </p:attrNameLst>
                                      </p:cBhvr>
                                      <p:to>
                                        <p:strVal val="visible"/>
                                      </p:to>
                                    </p:set>
                                    <p:animEffect transition="in" filter="wipe(down)">
                                      <p:cBhvr>
                                        <p:cTn id="40" dur="1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iterate>
                                    <p:tmAbs val="0"/>
                                  </p:iterate>
                                  <p:childTnLst>
                                    <p:set>
                                      <p:cBhvr>
                                        <p:cTn id="44" fill="hold"/>
                                        <p:tgtEl>
                                          <p:spTgt spid="43"/>
                                        </p:tgtEl>
                                        <p:attrNameLst>
                                          <p:attrName>style.visibility</p:attrName>
                                        </p:attrNameLst>
                                      </p:cBhvr>
                                      <p:to>
                                        <p:strVal val="visible"/>
                                      </p:to>
                                    </p:set>
                                    <p:animEffect transition="in" filter="box(out)">
                                      <p:cBhvr>
                                        <p:cTn id="4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9" grpId="0" animBg="1" advAuto="0"/>
      <p:bldP spid="50"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3.5|3.5"/>
</p:tagLst>
</file>

<file path=ppt/tags/tag2.xml><?xml version="1.0" encoding="utf-8"?>
<p:tagLst xmlns:a="http://schemas.openxmlformats.org/drawingml/2006/main" xmlns:r="http://schemas.openxmlformats.org/officeDocument/2006/relationships" xmlns:p="http://schemas.openxmlformats.org/presentationml/2006/main">
  <p:tag name="TIMING" val="|3.8|3.5|3.5"/>
</p:tagLst>
</file>

<file path=ppt/tags/tag3.xml><?xml version="1.0" encoding="utf-8"?>
<p:tagLst xmlns:a="http://schemas.openxmlformats.org/drawingml/2006/main" xmlns:r="http://schemas.openxmlformats.org/officeDocument/2006/relationships" xmlns:p="http://schemas.openxmlformats.org/presentationml/2006/main">
  <p:tag name="TIMING" val="|3.8|3.5|3.5"/>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_PerfectMemory_2015" id="{4773E800-8164-4565-9B36-1D90A9F57C29}" vid="{94DF77E0-F44F-4103-8D76-36256623AD8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Model_PerfectMemory_2015</Template>
  <TotalTime>29021</TotalTime>
  <Words>786</Words>
  <Application>Microsoft Office PowerPoint</Application>
  <PresentationFormat>Widescreen</PresentationFormat>
  <Paragraphs>303</Paragraphs>
  <Slides>34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ＭＳ Ｐゴシック</vt:lpstr>
      <vt:lpstr>Arial</vt:lpstr>
      <vt:lpstr>Calibri</vt:lpstr>
      <vt:lpstr>Cambria Math</vt:lpstr>
      <vt:lpstr>Caviar Dreams</vt:lpstr>
      <vt:lpstr>Century Gothic</vt:lpstr>
      <vt:lpstr>Helvetica Light</vt:lpstr>
      <vt:lpstr>Open Sans</vt:lpstr>
      <vt:lpstr>Open Sans Light</vt:lpstr>
      <vt:lpstr>Wingdings</vt:lpstr>
      <vt:lpstr>Thème Office</vt:lpstr>
      <vt:lpstr>PowerPoint Presentation</vt:lpstr>
      <vt:lpstr>PowerPoint Presentation</vt:lpstr>
      <vt:lpstr>Perfect Memory</vt:lpstr>
      <vt:lpstr>PowerPoint Presentation</vt:lpstr>
      <vt:lpstr>Pyramide de la connaissance</vt:lpstr>
      <vt:lpstr>Interopérabilité</vt:lpstr>
      <vt:lpstr>Ontologies</vt:lpstr>
      <vt:lpstr>Ontologies</vt:lpstr>
      <vt:lpstr>Ontologies</vt:lpstr>
      <vt:lpstr>Ontologies</vt:lpstr>
      <vt:lpstr>PowerPoint Presentation</vt:lpstr>
      <vt:lpstr>Rôles</vt:lpstr>
      <vt:lpstr>Ontologue</vt:lpstr>
      <vt:lpstr>Développeur</vt:lpstr>
      <vt:lpstr>Administrateur Système</vt:lpstr>
      <vt:lpstr>Responsable Plateforme</vt:lpstr>
      <vt:lpstr>Robot</vt:lpstr>
      <vt:lpstr>Workflows</vt:lpstr>
      <vt:lpstr>PowerPoint Presentation</vt:lpstr>
      <vt:lpstr>Architecture</vt:lpstr>
      <vt:lpstr>Guichet d’interopérabilité</vt:lpstr>
      <vt:lpstr>Guichet d’interopérabilité</vt:lpstr>
      <vt:lpstr>Guichet d’interopérabilité</vt:lpstr>
      <vt:lpstr>Guichet d’interopérabilité</vt:lpstr>
      <vt:lpstr>Guichet d’interopérabilité</vt:lpstr>
      <vt:lpstr>Manifeste Applicatif</vt:lpstr>
      <vt:lpstr>PowerPoint Presentation</vt:lpstr>
      <vt:lpstr>Application Manager</vt:lpstr>
      <vt:lpstr>Workflow Manager</vt:lpstr>
      <vt:lpstr>Knowledge Manager </vt:lpstr>
      <vt:lpstr>PowerPoint Presentation</vt:lpstr>
      <vt:lpstr>Enjeux</vt:lpstr>
      <vt:lpstr>Uses cases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Steny Solitude</dc:creator>
  <cp:lastModifiedBy>aymeric</cp:lastModifiedBy>
  <cp:revision>1358</cp:revision>
  <dcterms:created xsi:type="dcterms:W3CDTF">2015-03-10T16:28:03Z</dcterms:created>
  <dcterms:modified xsi:type="dcterms:W3CDTF">2017-06-01T10:44:10Z</dcterms:modified>
</cp:coreProperties>
</file>