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9" r:id="rId3"/>
    <p:sldId id="272" r:id="rId4"/>
    <p:sldId id="263" r:id="rId5"/>
    <p:sldId id="264" r:id="rId6"/>
    <p:sldId id="269" r:id="rId7"/>
    <p:sldId id="265" r:id="rId8"/>
    <p:sldId id="270" r:id="rId9"/>
    <p:sldId id="274" r:id="rId10"/>
    <p:sldId id="27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D34"/>
    <a:srgbClr val="EF6E38"/>
    <a:srgbClr val="F16F38"/>
    <a:srgbClr val="EC713C"/>
    <a:srgbClr val="C0504D"/>
    <a:srgbClr val="D8500A"/>
    <a:srgbClr val="EE8900"/>
    <a:srgbClr val="E8812E"/>
    <a:srgbClr val="01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DC41C-8999-4988-914B-D3091A21DF7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BD7250-48BB-48DF-8335-DE05EE2B37BD}">
      <dgm:prSet phldrT="[Texte]"/>
      <dgm:spPr/>
      <dgm:t>
        <a:bodyPr/>
        <a:lstStyle/>
        <a:p>
          <a:r>
            <a:rPr lang="fr-FR" dirty="0" smtClean="0"/>
            <a:t>Rédaction</a:t>
          </a:r>
          <a:endParaRPr lang="fr-FR" dirty="0"/>
        </a:p>
      </dgm:t>
    </dgm:pt>
    <dgm:pt modelId="{7D9F2411-1000-4509-8352-98F31E394752}" type="parTrans" cxnId="{23BE2074-9EDF-4D0D-A430-CCE063AE2742}">
      <dgm:prSet/>
      <dgm:spPr/>
      <dgm:t>
        <a:bodyPr/>
        <a:lstStyle/>
        <a:p>
          <a:endParaRPr lang="fr-FR"/>
        </a:p>
      </dgm:t>
    </dgm:pt>
    <dgm:pt modelId="{AC2A214C-6A64-4AC8-9DB2-1B10DD2932A9}" type="sibTrans" cxnId="{23BE2074-9EDF-4D0D-A430-CCE063AE2742}">
      <dgm:prSet/>
      <dgm:spPr/>
      <dgm:t>
        <a:bodyPr/>
        <a:lstStyle/>
        <a:p>
          <a:endParaRPr lang="fr-FR"/>
        </a:p>
      </dgm:t>
    </dgm:pt>
    <dgm:pt modelId="{25F9C975-4221-49B0-9126-5B9B2D436E6B}">
      <dgm:prSet phldrT="[Texte]" custT="1"/>
      <dgm:spPr/>
      <dgm:t>
        <a:bodyPr/>
        <a:lstStyle/>
        <a:p>
          <a:r>
            <a:rPr lang="fr-FR" sz="2000" dirty="0" smtClean="0"/>
            <a:t>Transit</a:t>
          </a:r>
          <a:endParaRPr lang="fr-FR" sz="2000" dirty="0"/>
        </a:p>
      </dgm:t>
    </dgm:pt>
    <dgm:pt modelId="{BD53CC7C-D703-4D78-BCF3-889B2585EE32}" type="parTrans" cxnId="{7453F1EB-47A1-497D-A78D-FF83B8BA41D3}">
      <dgm:prSet/>
      <dgm:spPr/>
      <dgm:t>
        <a:bodyPr/>
        <a:lstStyle/>
        <a:p>
          <a:endParaRPr lang="fr-FR"/>
        </a:p>
      </dgm:t>
    </dgm:pt>
    <dgm:pt modelId="{EDDED0D6-E3BA-460D-9C94-CFDAA91681C1}" type="sibTrans" cxnId="{7453F1EB-47A1-497D-A78D-FF83B8BA41D3}">
      <dgm:prSet/>
      <dgm:spPr/>
      <dgm:t>
        <a:bodyPr/>
        <a:lstStyle/>
        <a:p>
          <a:endParaRPr lang="fr-FR"/>
        </a:p>
      </dgm:t>
    </dgm:pt>
    <dgm:pt modelId="{E3D4229B-0C81-484C-B489-E086819E6543}">
      <dgm:prSet phldrT="[Texte]"/>
      <dgm:spPr/>
      <dgm:t>
        <a:bodyPr/>
        <a:lstStyle/>
        <a:p>
          <a:r>
            <a:rPr lang="fr-FR" dirty="0" smtClean="0"/>
            <a:t>Publication</a:t>
          </a:r>
          <a:endParaRPr lang="fr-FR" dirty="0"/>
        </a:p>
      </dgm:t>
    </dgm:pt>
    <dgm:pt modelId="{F9374C99-DDB9-4BB8-AEA3-6285C1945100}" type="parTrans" cxnId="{5B75563D-1339-4D9D-A5E2-062CA724A1FD}">
      <dgm:prSet/>
      <dgm:spPr/>
      <dgm:t>
        <a:bodyPr/>
        <a:lstStyle/>
        <a:p>
          <a:endParaRPr lang="fr-FR"/>
        </a:p>
      </dgm:t>
    </dgm:pt>
    <dgm:pt modelId="{4AE99B8B-C2A5-42C9-B8DE-E3C124B09752}" type="sibTrans" cxnId="{5B75563D-1339-4D9D-A5E2-062CA724A1FD}">
      <dgm:prSet/>
      <dgm:spPr/>
      <dgm:t>
        <a:bodyPr/>
        <a:lstStyle/>
        <a:p>
          <a:endParaRPr lang="fr-FR"/>
        </a:p>
      </dgm:t>
    </dgm:pt>
    <dgm:pt modelId="{256D23D6-B380-42B4-8C61-507C94B6D46B}" type="pres">
      <dgm:prSet presAssocID="{BB1DC41C-8999-4988-914B-D3091A21DF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81C3390-63AA-453D-BF28-E73A451CB874}" type="pres">
      <dgm:prSet presAssocID="{D3BD7250-48BB-48DF-8335-DE05EE2B37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B9E18A-0693-49F8-BF18-96CA640B4E10}" type="pres">
      <dgm:prSet presAssocID="{D3BD7250-48BB-48DF-8335-DE05EE2B37BD}" presName="spNode" presStyleCnt="0"/>
      <dgm:spPr/>
    </dgm:pt>
    <dgm:pt modelId="{B5929633-1DCE-4503-817A-900131BED7CA}" type="pres">
      <dgm:prSet presAssocID="{AC2A214C-6A64-4AC8-9DB2-1B10DD2932A9}" presName="sibTrans" presStyleLbl="sibTrans1D1" presStyleIdx="0" presStyleCnt="3"/>
      <dgm:spPr/>
      <dgm:t>
        <a:bodyPr/>
        <a:lstStyle/>
        <a:p>
          <a:endParaRPr lang="fr-FR"/>
        </a:p>
      </dgm:t>
    </dgm:pt>
    <dgm:pt modelId="{7327896E-145F-4711-A943-403FD811CD79}" type="pres">
      <dgm:prSet presAssocID="{25F9C975-4221-49B0-9126-5B9B2D436E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A8C18-2A90-45AD-818D-F506D039F1BF}" type="pres">
      <dgm:prSet presAssocID="{25F9C975-4221-49B0-9126-5B9B2D436E6B}" presName="spNode" presStyleCnt="0"/>
      <dgm:spPr/>
    </dgm:pt>
    <dgm:pt modelId="{B8FE925D-6367-41C8-8DB3-D093F5301D75}" type="pres">
      <dgm:prSet presAssocID="{EDDED0D6-E3BA-460D-9C94-CFDAA91681C1}" presName="sibTrans" presStyleLbl="sibTrans1D1" presStyleIdx="1" presStyleCnt="3"/>
      <dgm:spPr/>
      <dgm:t>
        <a:bodyPr/>
        <a:lstStyle/>
        <a:p>
          <a:endParaRPr lang="fr-FR"/>
        </a:p>
      </dgm:t>
    </dgm:pt>
    <dgm:pt modelId="{C95076A7-73A5-4D2C-A7D2-F019305BEAAD}" type="pres">
      <dgm:prSet presAssocID="{E3D4229B-0C81-484C-B489-E086819E654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DC0F8B-AF28-4EE2-92A5-0CE7250F65AF}" type="pres">
      <dgm:prSet presAssocID="{E3D4229B-0C81-484C-B489-E086819E6543}" presName="spNode" presStyleCnt="0"/>
      <dgm:spPr/>
    </dgm:pt>
    <dgm:pt modelId="{1FA27D23-EE34-4949-B54F-B1F905CAA79A}" type="pres">
      <dgm:prSet presAssocID="{4AE99B8B-C2A5-42C9-B8DE-E3C124B09752}" presName="sibTrans" presStyleLbl="sibTrans1D1" presStyleIdx="2" presStyleCnt="3"/>
      <dgm:spPr/>
      <dgm:t>
        <a:bodyPr/>
        <a:lstStyle/>
        <a:p>
          <a:endParaRPr lang="fr-FR"/>
        </a:p>
      </dgm:t>
    </dgm:pt>
  </dgm:ptLst>
  <dgm:cxnLst>
    <dgm:cxn modelId="{13C30217-6563-427E-9AC4-FE92E0A6441E}" type="presOf" srcId="{BB1DC41C-8999-4988-914B-D3091A21DF7C}" destId="{256D23D6-B380-42B4-8C61-507C94B6D46B}" srcOrd="0" destOrd="0" presId="urn:microsoft.com/office/officeart/2005/8/layout/cycle5"/>
    <dgm:cxn modelId="{6A3F7741-8722-40F0-AAC6-1F804C453F99}" type="presOf" srcId="{EDDED0D6-E3BA-460D-9C94-CFDAA91681C1}" destId="{B8FE925D-6367-41C8-8DB3-D093F5301D75}" srcOrd="0" destOrd="0" presId="urn:microsoft.com/office/officeart/2005/8/layout/cycle5"/>
    <dgm:cxn modelId="{8D3107B1-DD1A-4E95-937C-795F321CDACC}" type="presOf" srcId="{E3D4229B-0C81-484C-B489-E086819E6543}" destId="{C95076A7-73A5-4D2C-A7D2-F019305BEAAD}" srcOrd="0" destOrd="0" presId="urn:microsoft.com/office/officeart/2005/8/layout/cycle5"/>
    <dgm:cxn modelId="{B4222BF3-7239-407C-8826-90208F4D7752}" type="presOf" srcId="{4AE99B8B-C2A5-42C9-B8DE-E3C124B09752}" destId="{1FA27D23-EE34-4949-B54F-B1F905CAA79A}" srcOrd="0" destOrd="0" presId="urn:microsoft.com/office/officeart/2005/8/layout/cycle5"/>
    <dgm:cxn modelId="{EE454898-4B8E-4612-9E4E-334A287735D1}" type="presOf" srcId="{D3BD7250-48BB-48DF-8335-DE05EE2B37BD}" destId="{981C3390-63AA-453D-BF28-E73A451CB874}" srcOrd="0" destOrd="0" presId="urn:microsoft.com/office/officeart/2005/8/layout/cycle5"/>
    <dgm:cxn modelId="{23BE2074-9EDF-4D0D-A430-CCE063AE2742}" srcId="{BB1DC41C-8999-4988-914B-D3091A21DF7C}" destId="{D3BD7250-48BB-48DF-8335-DE05EE2B37BD}" srcOrd="0" destOrd="0" parTransId="{7D9F2411-1000-4509-8352-98F31E394752}" sibTransId="{AC2A214C-6A64-4AC8-9DB2-1B10DD2932A9}"/>
    <dgm:cxn modelId="{5B75563D-1339-4D9D-A5E2-062CA724A1FD}" srcId="{BB1DC41C-8999-4988-914B-D3091A21DF7C}" destId="{E3D4229B-0C81-484C-B489-E086819E6543}" srcOrd="2" destOrd="0" parTransId="{F9374C99-DDB9-4BB8-AEA3-6285C1945100}" sibTransId="{4AE99B8B-C2A5-42C9-B8DE-E3C124B09752}"/>
    <dgm:cxn modelId="{7453F1EB-47A1-497D-A78D-FF83B8BA41D3}" srcId="{BB1DC41C-8999-4988-914B-D3091A21DF7C}" destId="{25F9C975-4221-49B0-9126-5B9B2D436E6B}" srcOrd="1" destOrd="0" parTransId="{BD53CC7C-D703-4D78-BCF3-889B2585EE32}" sibTransId="{EDDED0D6-E3BA-460D-9C94-CFDAA91681C1}"/>
    <dgm:cxn modelId="{F6F33229-7088-4B42-8BDB-A00BA04649FF}" type="presOf" srcId="{AC2A214C-6A64-4AC8-9DB2-1B10DD2932A9}" destId="{B5929633-1DCE-4503-817A-900131BED7CA}" srcOrd="0" destOrd="0" presId="urn:microsoft.com/office/officeart/2005/8/layout/cycle5"/>
    <dgm:cxn modelId="{231D0077-E6CF-4CD6-9BC1-2DC7FD19DB37}" type="presOf" srcId="{25F9C975-4221-49B0-9126-5B9B2D436E6B}" destId="{7327896E-145F-4711-A943-403FD811CD79}" srcOrd="0" destOrd="0" presId="urn:microsoft.com/office/officeart/2005/8/layout/cycle5"/>
    <dgm:cxn modelId="{27F3D14B-3648-47E5-A599-C43D29B59AA4}" type="presParOf" srcId="{256D23D6-B380-42B4-8C61-507C94B6D46B}" destId="{981C3390-63AA-453D-BF28-E73A451CB874}" srcOrd="0" destOrd="0" presId="urn:microsoft.com/office/officeart/2005/8/layout/cycle5"/>
    <dgm:cxn modelId="{2A785FCC-3D94-4A39-91BA-9701763F7181}" type="presParOf" srcId="{256D23D6-B380-42B4-8C61-507C94B6D46B}" destId="{D6B9E18A-0693-49F8-BF18-96CA640B4E10}" srcOrd="1" destOrd="0" presId="urn:microsoft.com/office/officeart/2005/8/layout/cycle5"/>
    <dgm:cxn modelId="{A4771F59-F1FB-426D-9EE4-F9D03A2C78C6}" type="presParOf" srcId="{256D23D6-B380-42B4-8C61-507C94B6D46B}" destId="{B5929633-1DCE-4503-817A-900131BED7CA}" srcOrd="2" destOrd="0" presId="urn:microsoft.com/office/officeart/2005/8/layout/cycle5"/>
    <dgm:cxn modelId="{5E7F174D-5E51-4BFD-BDC3-FD7CF79F8D20}" type="presParOf" srcId="{256D23D6-B380-42B4-8C61-507C94B6D46B}" destId="{7327896E-145F-4711-A943-403FD811CD79}" srcOrd="3" destOrd="0" presId="urn:microsoft.com/office/officeart/2005/8/layout/cycle5"/>
    <dgm:cxn modelId="{CE1DBCB1-C4F1-4083-9E63-5E9C4B6F7E85}" type="presParOf" srcId="{256D23D6-B380-42B4-8C61-507C94B6D46B}" destId="{831A8C18-2A90-45AD-818D-F506D039F1BF}" srcOrd="4" destOrd="0" presId="urn:microsoft.com/office/officeart/2005/8/layout/cycle5"/>
    <dgm:cxn modelId="{5CF9DE82-822E-4CEE-A438-0C38E4890B1F}" type="presParOf" srcId="{256D23D6-B380-42B4-8C61-507C94B6D46B}" destId="{B8FE925D-6367-41C8-8DB3-D093F5301D75}" srcOrd="5" destOrd="0" presId="urn:microsoft.com/office/officeart/2005/8/layout/cycle5"/>
    <dgm:cxn modelId="{BA86BB9C-8963-4A19-B1EB-D312E8ACBD05}" type="presParOf" srcId="{256D23D6-B380-42B4-8C61-507C94B6D46B}" destId="{C95076A7-73A5-4D2C-A7D2-F019305BEAAD}" srcOrd="6" destOrd="0" presId="urn:microsoft.com/office/officeart/2005/8/layout/cycle5"/>
    <dgm:cxn modelId="{5F830888-E699-4F67-A566-96603B0B0D4B}" type="presParOf" srcId="{256D23D6-B380-42B4-8C61-507C94B6D46B}" destId="{67DC0F8B-AF28-4EE2-92A5-0CE7250F65AF}" srcOrd="7" destOrd="0" presId="urn:microsoft.com/office/officeart/2005/8/layout/cycle5"/>
    <dgm:cxn modelId="{D6D80974-F8D1-4D82-AD78-9FE61516C0C5}" type="presParOf" srcId="{256D23D6-B380-42B4-8C61-507C94B6D46B}" destId="{1FA27D23-EE34-4949-B54F-B1F905CAA79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C3390-63AA-453D-BF28-E73A451CB874}">
      <dsp:nvSpPr>
        <dsp:cNvPr id="0" name=""/>
        <dsp:cNvSpPr/>
      </dsp:nvSpPr>
      <dsp:spPr>
        <a:xfrm>
          <a:off x="1284909" y="13"/>
          <a:ext cx="1417294" cy="921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Rédaction</a:t>
          </a:r>
          <a:endParaRPr lang="fr-FR" sz="2000" kern="1200" dirty="0"/>
        </a:p>
      </dsp:txBody>
      <dsp:txXfrm>
        <a:off x="1329880" y="44984"/>
        <a:ext cx="1327352" cy="831299"/>
      </dsp:txXfrm>
    </dsp:sp>
    <dsp:sp modelId="{B5929633-1DCE-4503-817A-900131BED7CA}">
      <dsp:nvSpPr>
        <dsp:cNvPr id="0" name=""/>
        <dsp:cNvSpPr/>
      </dsp:nvSpPr>
      <dsp:spPr>
        <a:xfrm>
          <a:off x="765310" y="460633"/>
          <a:ext cx="2456492" cy="2456492"/>
        </a:xfrm>
        <a:custGeom>
          <a:avLst/>
          <a:gdLst/>
          <a:ahLst/>
          <a:cxnLst/>
          <a:rect l="0" t="0" r="0" b="0"/>
          <a:pathLst>
            <a:path>
              <a:moveTo>
                <a:pt x="2126979" y="391068"/>
              </a:moveTo>
              <a:arcTo wR="1228246" hR="1228246" stAng="19021851" swAng="23012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7896E-145F-4711-A943-403FD811CD79}">
      <dsp:nvSpPr>
        <dsp:cNvPr id="0" name=""/>
        <dsp:cNvSpPr/>
      </dsp:nvSpPr>
      <dsp:spPr>
        <a:xfrm>
          <a:off x="2348601" y="1842382"/>
          <a:ext cx="1417294" cy="921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Transit</a:t>
          </a:r>
          <a:endParaRPr lang="fr-FR" sz="2000" kern="1200" dirty="0"/>
        </a:p>
      </dsp:txBody>
      <dsp:txXfrm>
        <a:off x="2393572" y="1887353"/>
        <a:ext cx="1327352" cy="831299"/>
      </dsp:txXfrm>
    </dsp:sp>
    <dsp:sp modelId="{B8FE925D-6367-41C8-8DB3-D093F5301D75}">
      <dsp:nvSpPr>
        <dsp:cNvPr id="0" name=""/>
        <dsp:cNvSpPr/>
      </dsp:nvSpPr>
      <dsp:spPr>
        <a:xfrm>
          <a:off x="765310" y="460633"/>
          <a:ext cx="2456492" cy="2456492"/>
        </a:xfrm>
        <a:custGeom>
          <a:avLst/>
          <a:gdLst/>
          <a:ahLst/>
          <a:cxnLst/>
          <a:rect l="0" t="0" r="0" b="0"/>
          <a:pathLst>
            <a:path>
              <a:moveTo>
                <a:pt x="1604898" y="2397315"/>
              </a:moveTo>
              <a:arcTo wR="1228246" hR="1228246" stAng="4328521" swAng="21429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076A7-73A5-4D2C-A7D2-F019305BEAAD}">
      <dsp:nvSpPr>
        <dsp:cNvPr id="0" name=""/>
        <dsp:cNvSpPr/>
      </dsp:nvSpPr>
      <dsp:spPr>
        <a:xfrm>
          <a:off x="221217" y="1842382"/>
          <a:ext cx="1417294" cy="921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Publication</a:t>
          </a:r>
          <a:endParaRPr lang="fr-FR" sz="2000" kern="1200" dirty="0"/>
        </a:p>
      </dsp:txBody>
      <dsp:txXfrm>
        <a:off x="266188" y="1887353"/>
        <a:ext cx="1327352" cy="831299"/>
      </dsp:txXfrm>
    </dsp:sp>
    <dsp:sp modelId="{1FA27D23-EE34-4949-B54F-B1F905CAA79A}">
      <dsp:nvSpPr>
        <dsp:cNvPr id="0" name=""/>
        <dsp:cNvSpPr/>
      </dsp:nvSpPr>
      <dsp:spPr>
        <a:xfrm>
          <a:off x="765310" y="460633"/>
          <a:ext cx="2456492" cy="2456492"/>
        </a:xfrm>
        <a:custGeom>
          <a:avLst/>
          <a:gdLst/>
          <a:ahLst/>
          <a:cxnLst/>
          <a:rect l="0" t="0" r="0" b="0"/>
          <a:pathLst>
            <a:path>
              <a:moveTo>
                <a:pt x="3981" y="1129431"/>
              </a:moveTo>
              <a:arcTo wR="1228246" hR="1228246" stAng="11076871" swAng="23012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F77B-FBA1-40E4-AB39-08A6E61A3740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7303-C44E-4E93-BF27-420F09BAC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12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6362E-2A26-4E53-B9DA-79CD24B6343E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022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8532" y="2629492"/>
            <a:ext cx="3283901" cy="2234430"/>
          </a:xfrm>
        </p:spPr>
        <p:txBody>
          <a:bodyPr>
            <a:normAutofit/>
          </a:bodyPr>
          <a:lstStyle>
            <a:lvl1pPr>
              <a:defRPr lang="fr-FR" sz="45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8533" y="5097517"/>
            <a:ext cx="3283901" cy="1390369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18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88D6-5291-41B9-936C-7CC1AC9AEC91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E33A-DC85-4FDD-81CA-8B9E48C7A909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5585" y="1420999"/>
            <a:ext cx="6468385" cy="413258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01" y="253095"/>
            <a:ext cx="3740685" cy="1730067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292802" y="1983162"/>
            <a:ext cx="339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EC713C"/>
                </a:solidFill>
              </a:rPr>
              <a:t>F</a:t>
            </a:r>
            <a:r>
              <a:rPr lang="fr-FR" b="1" dirty="0" smtClean="0"/>
              <a:t>iches d'</a:t>
            </a:r>
            <a:r>
              <a:rPr lang="fr-FR" b="1" dirty="0" smtClean="0">
                <a:solidFill>
                  <a:srgbClr val="F16F38"/>
                </a:solidFill>
              </a:rPr>
              <a:t>É</a:t>
            </a:r>
            <a:r>
              <a:rPr lang="fr-FR" b="1" dirty="0" smtClean="0"/>
              <a:t>valuation </a:t>
            </a:r>
            <a:r>
              <a:rPr lang="fr-FR" b="1" dirty="0" smtClean="0">
                <a:solidFill>
                  <a:srgbClr val="EF6E38"/>
                </a:solidFill>
              </a:rPr>
              <a:t>N</a:t>
            </a:r>
            <a:r>
              <a:rPr lang="fr-FR" b="1" dirty="0" smtClean="0"/>
              <a:t>ormalisées </a:t>
            </a:r>
            <a:r>
              <a:rPr lang="fr-FR" b="1" dirty="0" smtClean="0">
                <a:solidFill>
                  <a:srgbClr val="EF6E38"/>
                </a:solidFill>
              </a:rPr>
              <a:t>I</a:t>
            </a:r>
            <a:r>
              <a:rPr lang="fr-FR" b="1" dirty="0" smtClean="0"/>
              <a:t>ssues de </a:t>
            </a:r>
            <a:r>
              <a:rPr lang="fr-FR" b="1" dirty="0" err="1" smtClean="0"/>
              <a:t>l'e</a:t>
            </a:r>
            <a:r>
              <a:rPr lang="fr-FR" b="1" dirty="0" err="1" smtClean="0">
                <a:solidFill>
                  <a:srgbClr val="EF6E38"/>
                </a:solidFill>
              </a:rPr>
              <a:t>X</a:t>
            </a:r>
            <a:r>
              <a:rPr lang="fr-FR" b="1" dirty="0" err="1" smtClean="0"/>
              <a:t>périence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66546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698" y="116632"/>
            <a:ext cx="8219256" cy="778098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566" y="1558165"/>
            <a:ext cx="8129751" cy="4525963"/>
          </a:xfr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>
              <a:buClr>
                <a:schemeClr val="accent6">
                  <a:lumMod val="75000"/>
                </a:schemeClr>
              </a:buClr>
              <a:defRPr sz="1200" b="0">
                <a:solidFill>
                  <a:srgbClr val="1C3B59"/>
                </a:solidFill>
              </a:defRPr>
            </a:lvl4pPr>
            <a:lvl5pPr marL="1080000" indent="-17145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baseline="0">
                <a:solidFill>
                  <a:srgbClr val="333333"/>
                </a:solidFill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</a:pPr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81334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34268" y="746436"/>
            <a:ext cx="2233170" cy="10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1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12782"/>
            <a:ext cx="4038600" cy="47133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12782"/>
            <a:ext cx="4038600" cy="47133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67544" y="6309326"/>
            <a:ext cx="28956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10800000" flipV="1">
            <a:off x="1300640" y="912944"/>
            <a:ext cx="6429375" cy="9525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4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31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30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3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42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41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1B996-5639-4BF4-9D35-711C76AEB38B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A4BE-52BC-48EF-8923-412F81AF3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75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spcBef>
          <a:spcPct val="0"/>
        </a:spcBef>
        <a:buNone/>
        <a:defRPr lang="fr-FR" sz="3300" kern="1200" dirty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smtClean="0"/>
              <a:t>01</a:t>
            </a:r>
            <a:r>
              <a:rPr lang="fr-FR" dirty="0" smtClean="0"/>
              <a:t> Juin </a:t>
            </a:r>
            <a:r>
              <a:rPr lang="fr-FR" dirty="0" smtClean="0"/>
              <a:t>2017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46" y="611285"/>
            <a:ext cx="3443490" cy="1592614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1984664" y="2400300"/>
            <a:ext cx="4738254" cy="986367"/>
          </a:xfrm>
          <a:prstGeom prst="rect">
            <a:avLst/>
          </a:prstGeom>
          <a:ln w="12700">
            <a:solidFill>
              <a:srgbClr val="091D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/>
              <a:t>Pour nous rejoindre : </a:t>
            </a:r>
          </a:p>
          <a:p>
            <a:pPr marL="0" indent="0">
              <a:buNone/>
            </a:pPr>
            <a:r>
              <a:rPr lang="fr-FR" sz="2600" dirty="0" smtClean="0"/>
              <a:t>fenix-contact@listes.resinfo.org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984664" y="3583068"/>
            <a:ext cx="4738254" cy="1609822"/>
          </a:xfrm>
          <a:prstGeom prst="rect">
            <a:avLst/>
          </a:prstGeom>
          <a:ln w="12700">
            <a:solidFill>
              <a:srgbClr val="091D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/>
              <a:t>Pour vous tenir informé </a:t>
            </a:r>
            <a:r>
              <a:rPr lang="fr-FR" sz="2600" dirty="0"/>
              <a:t>: </a:t>
            </a:r>
          </a:p>
          <a:p>
            <a:pPr marL="0" indent="0">
              <a:buNone/>
            </a:pPr>
            <a:r>
              <a:rPr lang="fr-FR" sz="2600" dirty="0" smtClean="0"/>
              <a:t>fenix-news@resinfo.org</a:t>
            </a:r>
          </a:p>
          <a:p>
            <a:pPr marL="0" indent="0">
              <a:buNone/>
            </a:pPr>
            <a:r>
              <a:rPr lang="fr-FR" sz="2600" smtClean="0"/>
              <a:t>http://fenix.resinfo.org</a:t>
            </a:r>
            <a:endParaRPr lang="fr-FR" sz="26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49830" y="259566"/>
            <a:ext cx="7219597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fr-FR" sz="2400" dirty="0"/>
              <a:t>iches d'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É</a:t>
            </a:r>
            <a:r>
              <a:rPr lang="fr-FR" sz="2400" dirty="0"/>
              <a:t>valuation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fr-FR" sz="2400" dirty="0"/>
              <a:t>ormalisées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fr-FR" sz="2400" dirty="0"/>
              <a:t>ssues de </a:t>
            </a:r>
            <a:r>
              <a:rPr lang="fr-FR" sz="2400" dirty="0" err="1"/>
              <a:t>l'e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fr-FR" sz="2400" dirty="0" err="1"/>
              <a:t>périence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8A7-EE3F-47C0-9C15-318646022174}" type="slidenum">
              <a:rPr lang="fr-FR" smtClean="0"/>
              <a:t>2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49830" y="1002113"/>
            <a:ext cx="5528121" cy="16312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/>
              <a:t>Le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partage</a:t>
            </a:r>
            <a:r>
              <a:rPr lang="fr-FR" sz="2000" dirty="0"/>
              <a:t> et la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valorisation</a:t>
            </a:r>
            <a:r>
              <a:rPr lang="fr-FR" sz="2000" dirty="0"/>
              <a:t>  </a:t>
            </a:r>
            <a:endParaRPr lang="fr-FR" sz="2000" dirty="0" smtClean="0"/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d’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outils</a:t>
            </a:r>
            <a:r>
              <a:rPr lang="fr-FR" sz="2000" b="1" dirty="0" smtClean="0"/>
              <a:t>,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de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réalisations</a:t>
            </a:r>
            <a:r>
              <a:rPr lang="fr-FR" sz="2000" dirty="0"/>
              <a:t> </a:t>
            </a:r>
            <a:r>
              <a:rPr lang="fr-FR" sz="2000" dirty="0" smtClean="0"/>
              <a:t>ou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projets</a:t>
            </a:r>
            <a:r>
              <a:rPr lang="fr-FR" sz="2000" dirty="0"/>
              <a:t> de réalisations </a:t>
            </a:r>
            <a:r>
              <a:rPr lang="fr-FR" sz="2000" dirty="0" smtClean="0"/>
              <a:t>techniques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utilisés</a:t>
            </a:r>
            <a:r>
              <a:rPr lang="fr-FR" sz="2000" dirty="0" smtClean="0"/>
              <a:t> </a:t>
            </a:r>
            <a:r>
              <a:rPr lang="fr-FR" sz="2000" dirty="0"/>
              <a:t>et/ou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développés</a:t>
            </a:r>
            <a:r>
              <a:rPr lang="fr-FR" sz="2000" dirty="0"/>
              <a:t> par la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communauté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ESR</a:t>
            </a:r>
            <a:endParaRPr lang="fr-FR" sz="2000" b="1" dirty="0"/>
          </a:p>
        </p:txBody>
      </p:sp>
      <p:sp>
        <p:nvSpPr>
          <p:cNvPr id="22" name="Espace réservé du contenu 21"/>
          <p:cNvSpPr>
            <a:spLocks noGrp="1"/>
          </p:cNvSpPr>
          <p:nvPr>
            <p:ph idx="1"/>
          </p:nvPr>
        </p:nvSpPr>
        <p:spPr>
          <a:xfrm>
            <a:off x="449830" y="2914212"/>
            <a:ext cx="8125760" cy="1917014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Favoriser </a:t>
            </a:r>
            <a:r>
              <a:rPr lang="fr-FR" dirty="0"/>
              <a:t>les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interactions</a:t>
            </a:r>
            <a:r>
              <a:rPr lang="fr-FR" dirty="0"/>
              <a:t> entre la communauté </a:t>
            </a:r>
            <a:r>
              <a:rPr lang="fr-FR" dirty="0" smtClean="0"/>
              <a:t>ESR </a:t>
            </a:r>
            <a:r>
              <a:rPr lang="fr-FR" dirty="0"/>
              <a:t>et les rédacteurs des fiches,</a:t>
            </a:r>
          </a:p>
          <a:p>
            <a:pPr lvl="0"/>
            <a:r>
              <a:rPr lang="fr-FR" dirty="0" smtClean="0"/>
              <a:t>Avoir une rédaction </a:t>
            </a:r>
            <a:r>
              <a:rPr lang="fr-FR" dirty="0"/>
              <a:t>des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fiches</a:t>
            </a:r>
            <a:r>
              <a:rPr lang="fr-FR" dirty="0"/>
              <a:t>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collaborative</a:t>
            </a:r>
            <a:r>
              <a:rPr lang="fr-FR" b="1" dirty="0" smtClean="0">
                <a:solidFill>
                  <a:schemeClr val="tx1"/>
                </a:solidFill>
              </a:rPr>
              <a:t>,</a:t>
            </a:r>
            <a:endParaRPr lang="fr-FR" b="1" dirty="0">
              <a:solidFill>
                <a:schemeClr val="tx1"/>
              </a:solidFill>
            </a:endParaRPr>
          </a:p>
          <a:p>
            <a:pPr lvl="0"/>
            <a:r>
              <a:rPr lang="fr-FR" dirty="0"/>
              <a:t>Permettre l’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échange</a:t>
            </a:r>
            <a:r>
              <a:rPr lang="fr-FR" dirty="0"/>
              <a:t> </a:t>
            </a:r>
            <a:r>
              <a:rPr lang="fr-FR" dirty="0" smtClean="0"/>
              <a:t>de </a:t>
            </a:r>
            <a:r>
              <a:rPr lang="fr-FR" dirty="0"/>
              <a:t>fiches entre différentes applications de </a:t>
            </a:r>
            <a:r>
              <a:rPr lang="fr-FR" dirty="0" smtClean="0"/>
              <a:t>cartographie, de </a:t>
            </a:r>
            <a:r>
              <a:rPr lang="fr-FR" dirty="0"/>
              <a:t>référencement </a:t>
            </a:r>
            <a:r>
              <a:rPr lang="fr-FR" dirty="0" smtClean="0"/>
              <a:t>ou de </a:t>
            </a:r>
            <a:r>
              <a:rPr lang="fr-FR" dirty="0" smtClean="0"/>
              <a:t>valorisation,</a:t>
            </a:r>
            <a:endParaRPr lang="fr-FR" dirty="0" smtClean="0"/>
          </a:p>
          <a:p>
            <a:pPr lvl="0"/>
            <a:r>
              <a:rPr lang="fr-FR" dirty="0" smtClean="0"/>
              <a:t>Informer </a:t>
            </a:r>
            <a:r>
              <a:rPr lang="fr-FR" dirty="0"/>
              <a:t>la communauté de nouveaux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projets</a:t>
            </a:r>
            <a:r>
              <a:rPr lang="fr-FR" dirty="0"/>
              <a:t> ou d’extensions de projets déjà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existants</a:t>
            </a:r>
            <a:r>
              <a:rPr lang="fr-FR" dirty="0"/>
              <a:t> ou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futurs</a:t>
            </a:r>
            <a:r>
              <a:rPr lang="fr-FR" dirty="0"/>
              <a:t>.</a:t>
            </a:r>
            <a:endParaRPr lang="fr-FR" dirty="0" smtClean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427" y="4831225"/>
            <a:ext cx="1347626" cy="9966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9830" y="4993626"/>
            <a:ext cx="6495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/>
              <a:t>Workflow de publication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court, collégial et décentralisé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fr-FR" dirty="0"/>
              <a:t>Cette démarche est basée sur </a:t>
            </a:r>
            <a:r>
              <a:rPr lang="fr-FR" b="1" dirty="0"/>
              <a:t>l’expérience</a:t>
            </a:r>
            <a:r>
              <a:rPr lang="fr-FR" dirty="0"/>
              <a:t> et </a:t>
            </a:r>
            <a:r>
              <a:rPr lang="fr-FR" b="1" dirty="0"/>
              <a:t>l’utilisation</a:t>
            </a:r>
            <a:r>
              <a:rPr lang="fr-FR" dirty="0"/>
              <a:t> de PLUME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27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19" y="144667"/>
            <a:ext cx="6285471" cy="915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PLUME				</a:t>
            </a:r>
            <a:br>
              <a:rPr lang="fr-FR" dirty="0" smtClean="0"/>
            </a:br>
            <a:r>
              <a:rPr lang="fr-FR" sz="2400" dirty="0" smtClean="0"/>
              <a:t>http</a:t>
            </a:r>
            <a:r>
              <a:rPr lang="fr-FR" sz="2400" dirty="0"/>
              <a:t>://www.projet-plume.org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1502"/>
            <a:ext cx="7459362" cy="49248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fr-FR" dirty="0"/>
              <a:t>romouvoir les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fr-FR" dirty="0"/>
              <a:t>ogiciels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fr-FR" dirty="0"/>
              <a:t>tiles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fr-FR" dirty="0"/>
              <a:t>aîtrisés 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/>
              <a:t>conomiques dans l'Enseignement Supérieur et la </a:t>
            </a:r>
            <a:r>
              <a:rPr lang="fr-FR" dirty="0" smtClean="0"/>
              <a:t>Recherche</a:t>
            </a:r>
          </a:p>
          <a:p>
            <a:pPr algn="just"/>
            <a:r>
              <a:rPr lang="fr-FR" dirty="0" smtClean="0"/>
              <a:t>Référentiel</a:t>
            </a:r>
          </a:p>
          <a:p>
            <a:pPr lvl="1" algn="just"/>
            <a:r>
              <a:rPr lang="fr-FR" dirty="0"/>
              <a:t>des </a:t>
            </a:r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logiciels</a:t>
            </a:r>
            <a:r>
              <a:rPr lang="fr-FR" dirty="0"/>
              <a:t> «utiles et maîtrisés» utilisés dans les laboratoires de recherche et les </a:t>
            </a:r>
            <a:r>
              <a:rPr lang="fr-FR" dirty="0" smtClean="0"/>
              <a:t>universités</a:t>
            </a:r>
          </a:p>
          <a:p>
            <a:pPr lvl="1" algn="just"/>
            <a:r>
              <a:rPr lang="fr-FR" dirty="0"/>
              <a:t>des </a:t>
            </a:r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logiciels</a:t>
            </a:r>
            <a:r>
              <a:rPr lang="fr-FR" dirty="0"/>
              <a:t> développés dans les unité de recherche </a:t>
            </a:r>
            <a:r>
              <a:rPr lang="fr-FR" dirty="0" smtClean="0"/>
              <a:t>avec </a:t>
            </a:r>
            <a:r>
              <a:rPr lang="fr-FR" dirty="0"/>
              <a:t>une référence aux publications présentes dans </a:t>
            </a:r>
            <a:r>
              <a:rPr lang="fr-FR" dirty="0" smtClean="0"/>
              <a:t>HAL</a:t>
            </a:r>
          </a:p>
          <a:p>
            <a:pPr algn="just"/>
            <a:r>
              <a:rPr lang="fr-FR" dirty="0" smtClean="0"/>
              <a:t>Formations</a:t>
            </a:r>
          </a:p>
          <a:p>
            <a:pPr lvl="1" algn="just"/>
            <a:r>
              <a:rPr lang="fr-FR" dirty="0" smtClean="0"/>
              <a:t>Licences, ENVOL, valorisation du projet Plume</a:t>
            </a:r>
          </a:p>
          <a:p>
            <a:r>
              <a:rPr lang="fr-FR" dirty="0" smtClean="0"/>
              <a:t>Rédaction et relecture des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fiches</a:t>
            </a:r>
            <a:r>
              <a:rPr lang="fr-FR" dirty="0" smtClean="0"/>
              <a:t> basé sur le volontariat.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Validation des fiches par des responsables thématiques puis par le rédacteur en chef.</a:t>
            </a:r>
          </a:p>
          <a:p>
            <a:r>
              <a:rPr lang="fr-FR" dirty="0" smtClean="0"/>
              <a:t>Historique</a:t>
            </a:r>
          </a:p>
          <a:p>
            <a:pPr lvl="1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Projet initié en 2006</a:t>
            </a:r>
          </a:p>
          <a:p>
            <a:pPr lvl="1"/>
            <a:r>
              <a:rPr lang="fr-FR" dirty="0" smtClean="0"/>
              <a:t>2006 à 2010 projet piloté par l’UREC, unité propre du CNRS</a:t>
            </a:r>
          </a:p>
          <a:p>
            <a:pPr lvl="1"/>
            <a:r>
              <a:rPr lang="fr-FR" dirty="0" smtClean="0"/>
              <a:t>2011 à 2014 projet piloté par la DSI du CNRS</a:t>
            </a:r>
          </a:p>
          <a:p>
            <a:pPr lvl="1"/>
            <a:r>
              <a:rPr lang="fr-FR" dirty="0" smtClean="0"/>
              <a:t>Fin 2013 gel du projet</a:t>
            </a:r>
          </a:p>
          <a:p>
            <a:pPr lvl="1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Été 2015</a:t>
            </a:r>
            <a:r>
              <a:rPr lang="fr-FR" dirty="0" smtClean="0"/>
              <a:t> RESINFO reprend la plateforme. Elle est déplacée et désormais hébergée chez MATHRICE</a:t>
            </a:r>
          </a:p>
          <a:p>
            <a:pPr lvl="1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Fin 2015 arrêt des serveurs PLUME </a:t>
            </a:r>
            <a:r>
              <a:rPr lang="fr-FR" dirty="0" smtClean="0"/>
              <a:t>qui étaient hébergés au CC-IN2P3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8A7-EE3F-47C0-9C15-318646022174}" type="slidenum">
              <a:rPr lang="fr-FR" smtClean="0"/>
              <a:t>3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59" y="144667"/>
            <a:ext cx="12192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4950435" y="2441769"/>
            <a:ext cx="3899652" cy="1637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Une </a:t>
            </a:r>
            <a:r>
              <a:rPr lang="fr-FR" dirty="0"/>
              <a:t>fiche peut avoir des </a:t>
            </a:r>
            <a:r>
              <a:rPr lang="fr-FR" dirty="0" smtClean="0"/>
              <a:t>co-auteurs</a:t>
            </a:r>
          </a:p>
          <a:p>
            <a:r>
              <a:rPr lang="fr-FR" dirty="0"/>
              <a:t>Possibilité d’avoir des fiches </a:t>
            </a:r>
            <a:r>
              <a:rPr lang="fr-FR" dirty="0" smtClean="0"/>
              <a:t>privées</a:t>
            </a:r>
          </a:p>
          <a:p>
            <a:r>
              <a:rPr lang="fr-FR" dirty="0" smtClean="0"/>
              <a:t>Un projet, peut être lié à plusieurs logiciel/méthode …, chacun avec plusieurs retour d ’expérience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Rectangle 31"/>
          <p:cNvSpPr/>
          <p:nvPr/>
        </p:nvSpPr>
        <p:spPr>
          <a:xfrm>
            <a:off x="1648327" y="2747704"/>
            <a:ext cx="2404689" cy="1108851"/>
          </a:xfrm>
          <a:prstGeom prst="rect">
            <a:avLst/>
          </a:prstGeom>
          <a:gradFill>
            <a:gsLst>
              <a:gs pos="0">
                <a:srgbClr val="F18C55"/>
              </a:gs>
              <a:gs pos="100000">
                <a:srgbClr val="F67B28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Fiche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dirty="0" smtClean="0">
                <a:solidFill>
                  <a:srgbClr val="FFFFFF"/>
                </a:solidFill>
              </a:rPr>
              <a:t>(Produit, outil</a:t>
            </a:r>
            <a:r>
              <a:rPr lang="fr-FR" sz="1400" dirty="0">
                <a:solidFill>
                  <a:srgbClr val="FFFFFF"/>
                </a:solidFill>
              </a:rPr>
              <a:t>,</a:t>
            </a:r>
            <a:r>
              <a:rPr lang="fr-FR" dirty="0">
                <a:solidFill>
                  <a:srgbClr val="FFFFFF"/>
                </a:solidFill>
              </a:rPr>
              <a:t> </a:t>
            </a:r>
            <a:r>
              <a:rPr lang="fr-FR" sz="1400" dirty="0" smtClean="0">
                <a:solidFill>
                  <a:srgbClr val="FFFFFF"/>
                </a:solidFill>
              </a:rPr>
              <a:t>méthode</a:t>
            </a:r>
            <a:r>
              <a:rPr lang="fr-FR" sz="1400" dirty="0">
                <a:solidFill>
                  <a:srgbClr val="FFFFFF"/>
                </a:solidFill>
              </a:rPr>
              <a:t>, </a:t>
            </a:r>
            <a:r>
              <a:rPr lang="fr-FR" sz="1400" dirty="0" smtClean="0">
                <a:solidFill>
                  <a:srgbClr val="FFFFFF"/>
                </a:solidFill>
              </a:rPr>
              <a:t>procédure, projet, </a:t>
            </a:r>
            <a:r>
              <a:rPr lang="fr-FR" sz="1400" dirty="0">
                <a:solidFill>
                  <a:srgbClr val="FFFFFF"/>
                </a:solidFill>
              </a:rPr>
              <a:t>… </a:t>
            </a:r>
            <a:r>
              <a:rPr lang="fr-FR" sz="1400" dirty="0" smtClean="0">
                <a:solidFill>
                  <a:srgbClr val="FFFFFF"/>
                </a:solidFill>
              </a:rPr>
              <a:t>utilisé/développé </a:t>
            </a:r>
            <a:r>
              <a:rPr lang="fr-FR" sz="1400" dirty="0">
                <a:solidFill>
                  <a:srgbClr val="FFFFFF"/>
                </a:solidFill>
              </a:rPr>
              <a:t>en </a:t>
            </a:r>
            <a:r>
              <a:rPr lang="fr-FR" sz="1400" dirty="0" smtClean="0">
                <a:solidFill>
                  <a:srgbClr val="FFFFFF"/>
                </a:solidFill>
              </a:rPr>
              <a:t>ESR)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Rectangle 32"/>
          <p:cNvSpPr/>
          <p:nvPr/>
        </p:nvSpPr>
        <p:spPr>
          <a:xfrm>
            <a:off x="2075664" y="1674743"/>
            <a:ext cx="1560323" cy="624862"/>
          </a:xfrm>
          <a:prstGeom prst="rect">
            <a:avLst/>
          </a:prstGeom>
          <a:gradFill>
            <a:gsLst>
              <a:gs pos="0">
                <a:srgbClr val="F18C55"/>
              </a:gs>
              <a:gs pos="100000">
                <a:srgbClr val="F67B28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Thématique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(</a:t>
            </a:r>
            <a:r>
              <a:rPr lang="fr-FR" sz="1200" dirty="0" smtClean="0">
                <a:solidFill>
                  <a:srgbClr val="FFFFFF"/>
                </a:solidFill>
                <a:latin typeface="Calibri"/>
              </a:rPr>
              <a:t>ASR</a:t>
            </a:r>
            <a:r>
              <a:rPr lang="fr-FR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, </a:t>
            </a:r>
            <a:r>
              <a:rPr lang="fr-FR" sz="12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SI </a:t>
            </a:r>
            <a:r>
              <a:rPr lang="fr-FR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gestion, </a:t>
            </a:r>
            <a:r>
              <a:rPr lang="fr-FR" sz="12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...)</a:t>
            </a:r>
          </a:p>
        </p:txBody>
      </p:sp>
      <p:sp>
        <p:nvSpPr>
          <p:cNvPr id="8" name="Rectangle 34"/>
          <p:cNvSpPr/>
          <p:nvPr/>
        </p:nvSpPr>
        <p:spPr>
          <a:xfrm>
            <a:off x="1900484" y="461100"/>
            <a:ext cx="1910684" cy="765544"/>
          </a:xfrm>
          <a:prstGeom prst="rect">
            <a:avLst/>
          </a:prstGeom>
          <a:gradFill>
            <a:gsLst>
              <a:gs pos="0">
                <a:srgbClr val="F18C55"/>
              </a:gs>
              <a:gs pos="100000">
                <a:srgbClr val="F67B28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Domaine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(Réseau 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métier)</a:t>
            </a:r>
          </a:p>
        </p:txBody>
      </p:sp>
      <p:sp>
        <p:nvSpPr>
          <p:cNvPr id="12" name="Losange 37"/>
          <p:cNvSpPr/>
          <p:nvPr/>
        </p:nvSpPr>
        <p:spPr>
          <a:xfrm>
            <a:off x="2624752" y="2320468"/>
            <a:ext cx="419983" cy="381588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abs f0"/>
              <a:gd name="f5" fmla="abs f1"/>
              <a:gd name="f6" fmla="abs f2"/>
              <a:gd name="f7" fmla="val f3"/>
              <a:gd name="f8" fmla="?: f4 f0 1"/>
              <a:gd name="f9" fmla="?: f5 f1 1"/>
              <a:gd name="f10" fmla="?: f6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7 f15 1"/>
              <a:gd name="f21" fmla="+- f19 0 f7"/>
              <a:gd name="f22" fmla="+- f18 0 f7"/>
              <a:gd name="f23" fmla="*/ f18 f15 1"/>
              <a:gd name="f24" fmla="*/ f19 f15 1"/>
              <a:gd name="f25" fmla="*/ f21 1 2"/>
              <a:gd name="f26" fmla="*/ f21 1 4"/>
              <a:gd name="f27" fmla="*/ f22 1 2"/>
              <a:gd name="f28" fmla="*/ f22 1 4"/>
              <a:gd name="f29" fmla="*/ f22 3 1"/>
              <a:gd name="f30" fmla="*/ f21 3 1"/>
              <a:gd name="f31" fmla="+- f7 f25 0"/>
              <a:gd name="f32" fmla="+- f7 f27 0"/>
              <a:gd name="f33" fmla="*/ f29 1 4"/>
              <a:gd name="f34" fmla="*/ f30 1 4"/>
              <a:gd name="f35" fmla="*/ f28 f15 1"/>
              <a:gd name="f36" fmla="*/ f26 f15 1"/>
              <a:gd name="f37" fmla="*/ f33 f15 1"/>
              <a:gd name="f38" fmla="*/ f34 f15 1"/>
              <a:gd name="f39" fmla="*/ f31 f15 1"/>
              <a:gd name="f40" fmla="*/ f3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6" r="f37" b="f38"/>
            <a:pathLst>
              <a:path>
                <a:moveTo>
                  <a:pt x="f20" y="f39"/>
                </a:moveTo>
                <a:lnTo>
                  <a:pt x="f40" y="f20"/>
                </a:lnTo>
                <a:lnTo>
                  <a:pt x="f23" y="f39"/>
                </a:lnTo>
                <a:lnTo>
                  <a:pt x="f40" y="f24"/>
                </a:lnTo>
                <a:close/>
              </a:path>
            </a:pathLst>
          </a:custGeom>
          <a:gradFill>
            <a:gsLst>
              <a:gs pos="0">
                <a:srgbClr val="F18C55"/>
              </a:gs>
              <a:gs pos="100000">
                <a:srgbClr val="F67B28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Losange 37"/>
          <p:cNvSpPr/>
          <p:nvPr/>
        </p:nvSpPr>
        <p:spPr>
          <a:xfrm>
            <a:off x="2624752" y="1267446"/>
            <a:ext cx="419983" cy="381588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abs f0"/>
              <a:gd name="f5" fmla="abs f1"/>
              <a:gd name="f6" fmla="abs f2"/>
              <a:gd name="f7" fmla="val f3"/>
              <a:gd name="f8" fmla="?: f4 f0 1"/>
              <a:gd name="f9" fmla="?: f5 f1 1"/>
              <a:gd name="f10" fmla="?: f6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7 f15 1"/>
              <a:gd name="f21" fmla="+- f19 0 f7"/>
              <a:gd name="f22" fmla="+- f18 0 f7"/>
              <a:gd name="f23" fmla="*/ f18 f15 1"/>
              <a:gd name="f24" fmla="*/ f19 f15 1"/>
              <a:gd name="f25" fmla="*/ f21 1 2"/>
              <a:gd name="f26" fmla="*/ f21 1 4"/>
              <a:gd name="f27" fmla="*/ f22 1 2"/>
              <a:gd name="f28" fmla="*/ f22 1 4"/>
              <a:gd name="f29" fmla="*/ f22 3 1"/>
              <a:gd name="f30" fmla="*/ f21 3 1"/>
              <a:gd name="f31" fmla="+- f7 f25 0"/>
              <a:gd name="f32" fmla="+- f7 f27 0"/>
              <a:gd name="f33" fmla="*/ f29 1 4"/>
              <a:gd name="f34" fmla="*/ f30 1 4"/>
              <a:gd name="f35" fmla="*/ f28 f15 1"/>
              <a:gd name="f36" fmla="*/ f26 f15 1"/>
              <a:gd name="f37" fmla="*/ f33 f15 1"/>
              <a:gd name="f38" fmla="*/ f34 f15 1"/>
              <a:gd name="f39" fmla="*/ f31 f15 1"/>
              <a:gd name="f40" fmla="*/ f3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6" r="f37" b="f38"/>
            <a:pathLst>
              <a:path>
                <a:moveTo>
                  <a:pt x="f20" y="f39"/>
                </a:moveTo>
                <a:lnTo>
                  <a:pt x="f40" y="f20"/>
                </a:lnTo>
                <a:lnTo>
                  <a:pt x="f23" y="f39"/>
                </a:lnTo>
                <a:lnTo>
                  <a:pt x="f40" y="f24"/>
                </a:lnTo>
                <a:close/>
              </a:path>
            </a:pathLst>
          </a:custGeom>
          <a:gradFill>
            <a:gsLst>
              <a:gs pos="0">
                <a:srgbClr val="F18C55"/>
              </a:gs>
              <a:gs pos="100000">
                <a:srgbClr val="F67B28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222401" y="3691713"/>
            <a:ext cx="5258118" cy="2702096"/>
            <a:chOff x="222401" y="3691713"/>
            <a:chExt cx="5258118" cy="2702096"/>
          </a:xfrm>
        </p:grpSpPr>
        <p:sp>
          <p:nvSpPr>
            <p:cNvPr id="20" name="Rectangle 7"/>
            <p:cNvSpPr/>
            <p:nvPr/>
          </p:nvSpPr>
          <p:spPr>
            <a:xfrm>
              <a:off x="2075664" y="5582829"/>
              <a:ext cx="1579123" cy="810980"/>
            </a:xfrm>
            <a:prstGeom prst="rect">
              <a:avLst/>
            </a:prstGeom>
            <a:gradFill>
              <a:gsLst>
                <a:gs pos="0">
                  <a:srgbClr val="D2D2D2"/>
                </a:gs>
                <a:gs pos="100000">
                  <a:srgbClr val="C8C8C8"/>
                </a:gs>
              </a:gsLst>
              <a:lin ang="5400000"/>
            </a:gradFill>
            <a:ln w="6345" cap="flat">
              <a:solidFill>
                <a:srgbClr val="A5A5A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Utilisateur </a:t>
              </a:r>
              <a:r>
                <a:rPr lang="fr-FR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(Tout Internet</a:t>
              </a:r>
              <a:r>
                <a:rPr lang="fr-F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)</a:t>
              </a:r>
            </a:p>
          </p:txBody>
        </p:sp>
        <p:sp>
          <p:nvSpPr>
            <p:cNvPr id="21" name="Rectangle 45"/>
            <p:cNvSpPr/>
            <p:nvPr/>
          </p:nvSpPr>
          <p:spPr>
            <a:xfrm>
              <a:off x="222401" y="5042395"/>
              <a:ext cx="1999801" cy="457200"/>
            </a:xfrm>
            <a:prstGeom prst="rect">
              <a:avLst/>
            </a:prstGeom>
            <a:gradFill>
              <a:gsLst>
                <a:gs pos="0">
                  <a:srgbClr val="D2D2D2"/>
                </a:gs>
                <a:gs pos="100000">
                  <a:srgbClr val="C8C8C8"/>
                </a:gs>
              </a:gsLst>
              <a:lin ang="5400000"/>
            </a:gradFill>
            <a:ln w="6345" cap="flat">
              <a:solidFill>
                <a:srgbClr val="A5A5A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Communauté ESR</a:t>
              </a:r>
            </a:p>
          </p:txBody>
        </p:sp>
        <p:sp>
          <p:nvSpPr>
            <p:cNvPr id="22" name="Rectangle 53"/>
            <p:cNvSpPr/>
            <p:nvPr/>
          </p:nvSpPr>
          <p:spPr>
            <a:xfrm>
              <a:off x="3480718" y="4657666"/>
              <a:ext cx="1999801" cy="744663"/>
            </a:xfrm>
            <a:prstGeom prst="rect">
              <a:avLst/>
            </a:prstGeom>
            <a:gradFill>
              <a:gsLst>
                <a:gs pos="0">
                  <a:srgbClr val="D2D2D2"/>
                </a:gs>
                <a:gs pos="100000">
                  <a:srgbClr val="C8C8C8"/>
                </a:gs>
              </a:gsLst>
              <a:lin ang="5400000"/>
            </a:gradFill>
            <a:ln w="6345" cap="flat">
              <a:solidFill>
                <a:srgbClr val="A5A5A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Entité de l’ESR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(Organisme, laboratoire,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dirty="0">
                  <a:solidFill>
                    <a:srgbClr val="000000"/>
                  </a:solidFill>
                  <a:latin typeface="Calibri"/>
                </a:rPr>
                <a:t>a</a:t>
              </a:r>
              <a:r>
                <a:rPr lang="fr-FR" sz="1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uteur, …)</a:t>
              </a:r>
              <a:endParaRPr lang="fr-FR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24" name="Connecteur droit avec flèche 23"/>
            <p:cNvCxnSpPr>
              <a:stCxn id="21" idx="0"/>
            </p:cNvCxnSpPr>
            <p:nvPr/>
          </p:nvCxnSpPr>
          <p:spPr>
            <a:xfrm flipV="1">
              <a:off x="1222302" y="3902203"/>
              <a:ext cx="678182" cy="114019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8"/>
            <p:cNvSpPr txBox="1"/>
            <p:nvPr/>
          </p:nvSpPr>
          <p:spPr>
            <a:xfrm rot="18106522">
              <a:off x="891453" y="4100255"/>
              <a:ext cx="1401859" cy="584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Crée, modifie,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commente</a:t>
              </a:r>
              <a:endPara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>
              <a:off x="3635987" y="3868499"/>
              <a:ext cx="754781" cy="764453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8"/>
            <p:cNvSpPr txBox="1"/>
            <p:nvPr/>
          </p:nvSpPr>
          <p:spPr>
            <a:xfrm rot="2802445">
              <a:off x="3757465" y="4016151"/>
              <a:ext cx="724429" cy="33855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Extrait</a:t>
              </a:r>
              <a:endPara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34" name="Connecteur droit avec flèche 33"/>
            <p:cNvCxnSpPr>
              <a:stCxn id="6" idx="2"/>
            </p:cNvCxnSpPr>
            <p:nvPr/>
          </p:nvCxnSpPr>
          <p:spPr>
            <a:xfrm flipH="1">
              <a:off x="2834743" y="3856555"/>
              <a:ext cx="15929" cy="1697601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28"/>
            <p:cNvSpPr txBox="1"/>
            <p:nvPr/>
          </p:nvSpPr>
          <p:spPr>
            <a:xfrm rot="5400000">
              <a:off x="2531904" y="4517619"/>
              <a:ext cx="913455" cy="33855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Consulte</a:t>
              </a:r>
              <a:endPara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5480519" y="4538649"/>
            <a:ext cx="3822805" cy="1855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Décentralisation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/>
              <a:t>Le </a:t>
            </a:r>
            <a:r>
              <a:rPr lang="fr-FR" dirty="0"/>
              <a:t>concepteur de la fiche en est responsable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/>
              <a:t>La communauté peut </a:t>
            </a:r>
            <a:r>
              <a:rPr lang="fr-FR" dirty="0" smtClean="0"/>
              <a:t>valider une nouvelle fiche ou signaler un problème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4013377" y="204776"/>
            <a:ext cx="3887785" cy="441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D8500A"/>
                </a:solidFill>
              </a:rPr>
              <a:t>Partage, interaction, valorisation</a:t>
            </a:r>
            <a:endParaRPr lang="fr-FR" sz="2000" dirty="0">
              <a:solidFill>
                <a:srgbClr val="D8500A"/>
              </a:solidFill>
            </a:endParaRP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5176082" y="5928920"/>
            <a:ext cx="3822805" cy="549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</p:txBody>
      </p:sp>
      <p:cxnSp>
        <p:nvCxnSpPr>
          <p:cNvPr id="3" name="Connecteur droit 2"/>
          <p:cNvCxnSpPr/>
          <p:nvPr/>
        </p:nvCxnSpPr>
        <p:spPr>
          <a:xfrm flipH="1">
            <a:off x="751114" y="3642800"/>
            <a:ext cx="897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773694" y="3087629"/>
            <a:ext cx="897213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751114" y="3080657"/>
            <a:ext cx="0" cy="562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03948" y="2714002"/>
            <a:ext cx="106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Est liée à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22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117909"/>
              </p:ext>
            </p:extLst>
          </p:nvPr>
        </p:nvGraphicFramePr>
        <p:xfrm>
          <a:off x="1566164" y="1613123"/>
          <a:ext cx="3987113" cy="308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Espace réservé du contenu 2"/>
          <p:cNvSpPr txBox="1">
            <a:spLocks/>
          </p:cNvSpPr>
          <p:nvPr/>
        </p:nvSpPr>
        <p:spPr>
          <a:xfrm>
            <a:off x="5426673" y="3933626"/>
            <a:ext cx="3717327" cy="2249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fr-FR" b="1" dirty="0">
                <a:solidFill>
                  <a:srgbClr val="D8500A"/>
                </a:solidFill>
              </a:rPr>
              <a:t>Transit </a:t>
            </a:r>
          </a:p>
          <a:p>
            <a:pPr lvl="1"/>
            <a:r>
              <a:rPr lang="fr-FR" sz="1600" dirty="0" smtClean="0"/>
              <a:t>Non publiée sur Internet</a:t>
            </a:r>
          </a:p>
          <a:p>
            <a:pPr lvl="1"/>
            <a:r>
              <a:rPr lang="fr-FR" sz="1600" dirty="0" smtClean="0"/>
              <a:t>1 mois maximum avant une publication automatique</a:t>
            </a:r>
          </a:p>
          <a:p>
            <a:pPr lvl="1"/>
            <a:r>
              <a:rPr lang="fr-FR" sz="1600" dirty="0" smtClean="0"/>
              <a:t>Des relecteurs issu de la communauté peuvent valider la publication avant ou suspendre la publication</a:t>
            </a:r>
          </a:p>
          <a:p>
            <a:pPr marL="0" indent="0">
              <a:buNone/>
            </a:pPr>
            <a:endParaRPr lang="fr-FR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0" y="296568"/>
            <a:ext cx="3245707" cy="3613988"/>
            <a:chOff x="0" y="296568"/>
            <a:chExt cx="3245707" cy="3613988"/>
          </a:xfrm>
        </p:grpSpPr>
        <p:grpSp>
          <p:nvGrpSpPr>
            <p:cNvPr id="3" name="Groupe 2"/>
            <p:cNvGrpSpPr/>
            <p:nvPr/>
          </p:nvGrpSpPr>
          <p:grpSpPr>
            <a:xfrm>
              <a:off x="379915" y="1828780"/>
              <a:ext cx="2372497" cy="2081776"/>
              <a:chOff x="379915" y="1828780"/>
              <a:chExt cx="2372497" cy="2081776"/>
            </a:xfrm>
          </p:grpSpPr>
          <p:sp>
            <p:nvSpPr>
              <p:cNvPr id="6" name="Rectangle à coins arrondis 5"/>
              <p:cNvSpPr/>
              <p:nvPr/>
            </p:nvSpPr>
            <p:spPr>
              <a:xfrm>
                <a:off x="379915" y="2366885"/>
                <a:ext cx="1260389" cy="606530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Conflit</a:t>
                </a:r>
                <a:endParaRPr lang="fr-FR" dirty="0"/>
              </a:p>
            </p:txBody>
          </p:sp>
          <p:cxnSp>
            <p:nvCxnSpPr>
              <p:cNvPr id="8" name="Connecteur droit avec flèche 7"/>
              <p:cNvCxnSpPr/>
              <p:nvPr/>
            </p:nvCxnSpPr>
            <p:spPr>
              <a:xfrm flipH="1" flipV="1">
                <a:off x="1026585" y="3037345"/>
                <a:ext cx="659027" cy="873211"/>
              </a:xfrm>
              <a:prstGeom prst="straightConnector1">
                <a:avLst/>
              </a:prstGeom>
              <a:ln>
                <a:solidFill>
                  <a:srgbClr val="C0504D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flipV="1">
                <a:off x="1356098" y="1828780"/>
                <a:ext cx="1396314" cy="41878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Espace réservé du contenu 2"/>
            <p:cNvSpPr txBox="1">
              <a:spLocks/>
            </p:cNvSpPr>
            <p:nvPr/>
          </p:nvSpPr>
          <p:spPr>
            <a:xfrm>
              <a:off x="0" y="296568"/>
              <a:ext cx="3245707" cy="15322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57175" indent="-257175" algn="l" defTabSz="685800" rtl="0" eaLnBrk="1" latinLnBrk="0" hangingPunct="1">
                <a:spcBef>
                  <a:spcPct val="20000"/>
                </a:spcBef>
                <a:buClr>
                  <a:schemeClr val="accent6">
                    <a:lumMod val="75000"/>
                  </a:schemeClr>
                </a:buClr>
                <a:buSzPct val="110000"/>
                <a:buFont typeface="Calibri" panose="020F0502020204030204" pitchFamily="34" charset="0"/>
                <a:buChar char="&gt;"/>
                <a:defRPr lang="fr-FR" sz="1800" kern="1200" baseline="0" dirty="0" smtClean="0">
                  <a:solidFill>
                    <a:srgbClr val="333333"/>
                  </a:solidFill>
                  <a:latin typeface="+mn-lt"/>
                  <a:ea typeface="+mn-ea"/>
                  <a:cs typeface="+mn-cs"/>
                </a:defRPr>
              </a:lvl1pPr>
              <a:lvl2pPr marL="557213" indent="-214313" algn="l" defTabSz="685800" rtl="0" eaLnBrk="1" latinLnBrk="0" hangingPunct="1">
                <a:spcBef>
                  <a:spcPct val="20000"/>
                </a:spcBef>
                <a:buClr>
                  <a:schemeClr val="accent6">
                    <a:lumMod val="50000"/>
                  </a:schemeClr>
                </a:buClr>
                <a:buSzPct val="110000"/>
                <a:buFont typeface="Calibri" panose="020F0502020204030204" pitchFamily="34" charset="0"/>
                <a:buChar char="•"/>
                <a:defRPr lang="fr-FR" sz="1500" kern="1200" baseline="0" dirty="0" smtClean="0">
                  <a:solidFill>
                    <a:srgbClr val="333333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spcBef>
                  <a:spcPct val="20000"/>
                </a:spcBef>
                <a:buClr>
                  <a:schemeClr val="accent6">
                    <a:lumMod val="75000"/>
                  </a:schemeClr>
                </a:buClr>
                <a:buFont typeface="Calibri" panose="020F0502020204030204" pitchFamily="34" charset="0"/>
                <a:buChar char="‒"/>
                <a:defRPr lang="fr-FR" sz="1200" b="0" kern="1200" baseline="0" dirty="0" smtClean="0">
                  <a:solidFill>
                    <a:srgbClr val="333333"/>
                  </a:solidFill>
                  <a:latin typeface="+mn-lt"/>
                  <a:ea typeface="+mn-ea"/>
                  <a:cs typeface="+mn-cs"/>
                </a:defRPr>
              </a:lvl3pPr>
              <a:lvl4pPr marL="857250" indent="-171450" algn="l" defTabSz="685800" rtl="0" eaLnBrk="1" latinLnBrk="0" hangingPunct="1">
                <a:spcBef>
                  <a:spcPct val="20000"/>
                </a:spcBef>
                <a:buClr>
                  <a:schemeClr val="accent6">
                    <a:lumMod val="75000"/>
                  </a:schemeClr>
                </a:buClr>
                <a:buFont typeface="Arial" pitchFamily="34" charset="0"/>
                <a:buChar char="–"/>
                <a:defRPr sz="1200" b="0" kern="1200">
                  <a:solidFill>
                    <a:srgbClr val="1C3B59"/>
                  </a:solidFill>
                  <a:latin typeface="+mn-lt"/>
                  <a:ea typeface="+mn-ea"/>
                  <a:cs typeface="+mn-cs"/>
                </a:defRPr>
              </a:lvl4pPr>
              <a:lvl5pPr marL="1080000" indent="-171450" algn="l" defTabSz="685800" rtl="0" eaLnBrk="1" latinLnBrk="0" hangingPunct="1">
                <a:spcBef>
                  <a:spcPct val="20000"/>
                </a:spcBef>
                <a:buClr>
                  <a:schemeClr val="accent6">
                    <a:lumMod val="50000"/>
                  </a:schemeClr>
                </a:buClr>
                <a:buFont typeface="Arial" panose="020B0604020202020204" pitchFamily="34" charset="0"/>
                <a:buChar char="•"/>
                <a:defRPr sz="1200" kern="1200" baseline="0">
                  <a:solidFill>
                    <a:srgbClr val="333333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>
                  <a:solidFill>
                    <a:srgbClr val="D8500A"/>
                  </a:solidFill>
                </a:rPr>
                <a:t>Conflit</a:t>
              </a:r>
              <a:r>
                <a:rPr lang="fr-FR" dirty="0" smtClean="0"/>
                <a:t> </a:t>
              </a:r>
            </a:p>
            <a:p>
              <a:pPr lvl="1"/>
              <a:r>
                <a:rPr lang="fr-FR" sz="1600" dirty="0" smtClean="0"/>
                <a:t>La communauté signale un souci </a:t>
              </a:r>
              <a:r>
                <a:rPr lang="fr-FR" sz="1600" dirty="0"/>
                <a:t>sur une fiche</a:t>
              </a:r>
            </a:p>
            <a:p>
              <a:pPr lvl="1"/>
              <a:r>
                <a:rPr lang="fr-FR" sz="1600" dirty="0"/>
                <a:t>Résolution du problème </a:t>
              </a:r>
              <a:r>
                <a:rPr lang="fr-FR" sz="1600" dirty="0" smtClean="0"/>
                <a:t>(modification/suppression</a:t>
              </a:r>
              <a:r>
                <a:rPr lang="fr-FR" sz="1600" dirty="0"/>
                <a:t>)</a:t>
              </a:r>
            </a:p>
          </p:txBody>
        </p:sp>
      </p:grp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5018393" y="413711"/>
            <a:ext cx="2519228" cy="441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D8500A"/>
                </a:solidFill>
              </a:rPr>
              <a:t>Workflow collégial</a:t>
            </a:r>
            <a:endParaRPr lang="fr-FR" sz="2000" dirty="0">
              <a:solidFill>
                <a:srgbClr val="D8500A"/>
              </a:solidFill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188385" y="4483549"/>
            <a:ext cx="3731739" cy="12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D8500A"/>
                </a:solidFill>
              </a:rPr>
              <a:t>Publication</a:t>
            </a:r>
            <a:r>
              <a:rPr lang="fr-FR" dirty="0" smtClean="0"/>
              <a:t> </a:t>
            </a:r>
          </a:p>
          <a:p>
            <a:pPr lvl="1"/>
            <a:r>
              <a:rPr lang="fr-FR" sz="1600" dirty="0" smtClean="0"/>
              <a:t>Publiée sur Internet</a:t>
            </a:r>
          </a:p>
          <a:p>
            <a:pPr lvl="1"/>
            <a:r>
              <a:rPr lang="fr-FR" sz="1600" dirty="0" smtClean="0"/>
              <a:t>Possibilité d’avoir des fiches privées</a:t>
            </a:r>
          </a:p>
          <a:p>
            <a:pPr lvl="2"/>
            <a:r>
              <a:rPr lang="fr-FR" sz="1400" dirty="0" smtClean="0"/>
              <a:t>Laboratoire, auteur, …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4811871" y="1725749"/>
            <a:ext cx="3137841" cy="154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900" b="1" dirty="0">
                <a:solidFill>
                  <a:srgbClr val="D8500A"/>
                </a:solidFill>
              </a:rPr>
              <a:t>Rédaction</a:t>
            </a:r>
            <a:r>
              <a:rPr lang="fr-FR" b="1" dirty="0" smtClean="0"/>
              <a:t> </a:t>
            </a:r>
          </a:p>
          <a:p>
            <a:pPr lvl="1"/>
            <a:r>
              <a:rPr lang="fr-FR" sz="1700" dirty="0" smtClean="0"/>
              <a:t>Possibilité d’avoir plusieurs auteurs</a:t>
            </a:r>
          </a:p>
          <a:p>
            <a:pPr lvl="1"/>
            <a:r>
              <a:rPr lang="fr-FR" sz="1700" dirty="0" smtClean="0"/>
              <a:t>Attributs obligatoires/optionnels</a:t>
            </a:r>
          </a:p>
          <a:p>
            <a:pPr lvl="1"/>
            <a:r>
              <a:rPr lang="fr-FR" sz="1700" dirty="0" smtClean="0"/>
              <a:t>Non visible sur Internet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2399060" y="6385472"/>
            <a:ext cx="391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(</a:t>
            </a:r>
            <a:r>
              <a:rPr lang="fr-FR" b="1" dirty="0">
                <a:solidFill>
                  <a:srgbClr val="D8500A"/>
                </a:solidFill>
              </a:rPr>
              <a:t>Mise à jour demandée tous les 9 mois</a:t>
            </a:r>
            <a:r>
              <a:rPr lang="fr-FR" sz="1600" dirty="0" smtClean="0"/>
              <a:t>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700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3715264" y="3631737"/>
            <a:ext cx="4695567" cy="290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Actions en cours</a:t>
            </a:r>
          </a:p>
          <a:p>
            <a:pPr lvl="1"/>
            <a:r>
              <a:rPr lang="fr-FR" sz="1600" dirty="0" smtClean="0"/>
              <a:t>Infrastructure</a:t>
            </a:r>
          </a:p>
          <a:p>
            <a:pPr lvl="1"/>
            <a:r>
              <a:rPr lang="fr-FR" sz="1600" dirty="0" smtClean="0"/>
              <a:t>Cahier des Charges de développement</a:t>
            </a:r>
          </a:p>
          <a:p>
            <a:pPr lvl="1"/>
            <a:r>
              <a:rPr lang="fr-FR" sz="1600" dirty="0" smtClean="0"/>
              <a:t>Licence</a:t>
            </a:r>
          </a:p>
          <a:p>
            <a:pPr lvl="1"/>
            <a:r>
              <a:rPr lang="fr-FR" sz="1600" dirty="0" smtClean="0"/>
              <a:t>Contenu des fiches</a:t>
            </a:r>
          </a:p>
          <a:p>
            <a:pPr lvl="1"/>
            <a:r>
              <a:rPr lang="fr-FR" sz="1600" dirty="0" smtClean="0"/>
              <a:t>Modèle Conceptuel des Données</a:t>
            </a:r>
          </a:p>
          <a:p>
            <a:pPr lvl="1"/>
            <a:r>
              <a:rPr lang="fr-FR" sz="1600" dirty="0" smtClean="0"/>
              <a:t>Charte graphique</a:t>
            </a:r>
          </a:p>
          <a:p>
            <a:pPr lvl="1"/>
            <a:r>
              <a:rPr lang="fr-FR" sz="1600" dirty="0" smtClean="0"/>
              <a:t>Implémentation</a:t>
            </a:r>
          </a:p>
          <a:p>
            <a:pPr lvl="1"/>
            <a:r>
              <a:rPr lang="fr-FR" sz="1600" dirty="0" smtClean="0"/>
              <a:t>Portage des données (PLUME -&gt; FENIX; FENIX -&gt;X)</a:t>
            </a:r>
          </a:p>
          <a:p>
            <a:pPr lvl="1"/>
            <a:r>
              <a:rPr lang="fr-FR" sz="1600" dirty="0" smtClean="0"/>
              <a:t>…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fr-FR" i="1" dirty="0" smtClean="0"/>
          </a:p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36338" y="1018167"/>
            <a:ext cx="5718473" cy="3143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Objectifs fin 2016</a:t>
            </a:r>
            <a:endParaRPr lang="fr-FR" dirty="0"/>
          </a:p>
          <a:p>
            <a:pPr lvl="1"/>
            <a:r>
              <a:rPr lang="fr-FR" sz="1600" dirty="0"/>
              <a:t>Assurer une continuité d'accès en consultation à </a:t>
            </a:r>
            <a:r>
              <a:rPr lang="fr-FR" sz="1600" dirty="0" smtClean="0"/>
              <a:t>PLUME</a:t>
            </a:r>
            <a:endParaRPr lang="fr-FR" sz="1600" dirty="0"/>
          </a:p>
          <a:p>
            <a:pPr lvl="1"/>
            <a:r>
              <a:rPr lang="fr-FR" sz="1600" dirty="0"/>
              <a:t>Trouver des collaborations</a:t>
            </a:r>
          </a:p>
          <a:p>
            <a:pPr lvl="1"/>
            <a:r>
              <a:rPr lang="fr-FR" sz="1600" dirty="0"/>
              <a:t>Définir </a:t>
            </a:r>
            <a:r>
              <a:rPr lang="fr-FR" sz="1600" dirty="0" smtClean="0"/>
              <a:t>et concevoir la V1 de la </a:t>
            </a:r>
            <a:r>
              <a:rPr lang="fr-FR" sz="1600" dirty="0"/>
              <a:t>plateforme FENIX</a:t>
            </a:r>
          </a:p>
          <a:p>
            <a:pPr lvl="1"/>
            <a:r>
              <a:rPr lang="fr-FR" sz="1600" dirty="0" smtClean="0"/>
              <a:t>Réactiver </a:t>
            </a:r>
            <a:r>
              <a:rPr lang="fr-FR" sz="1600" dirty="0"/>
              <a:t>la communauté</a:t>
            </a:r>
          </a:p>
          <a:p>
            <a:r>
              <a:rPr lang="fr-FR" dirty="0"/>
              <a:t>Objectifs </a:t>
            </a:r>
            <a:r>
              <a:rPr lang="fr-FR" dirty="0" smtClean="0"/>
              <a:t>2017</a:t>
            </a:r>
            <a:endParaRPr lang="fr-FR" dirty="0"/>
          </a:p>
          <a:p>
            <a:pPr lvl="1"/>
            <a:r>
              <a:rPr lang="fr-FR" sz="1600" dirty="0"/>
              <a:t>Ouverture de la nouvelle plateforme </a:t>
            </a:r>
            <a:r>
              <a:rPr lang="fr-FR" sz="1600" dirty="0" smtClean="0"/>
              <a:t>FENIX (V1)</a:t>
            </a:r>
            <a:endParaRPr lang="fr-FR" sz="1600" dirty="0"/>
          </a:p>
          <a:p>
            <a:pPr lvl="1"/>
            <a:r>
              <a:rPr lang="fr-FR" sz="1600" dirty="0"/>
              <a:t>Processus d’amélioration continu de la </a:t>
            </a:r>
            <a:r>
              <a:rPr lang="fr-FR" sz="1600" dirty="0" smtClean="0"/>
              <a:t>plateforme (AGILE)</a:t>
            </a:r>
            <a:endParaRPr lang="fr-FR" sz="1600" dirty="0"/>
          </a:p>
          <a:p>
            <a:pPr lvl="1"/>
            <a:r>
              <a:rPr lang="fr-FR" sz="1600" dirty="0"/>
              <a:t>Animer la </a:t>
            </a:r>
            <a:r>
              <a:rPr lang="fr-FR" sz="1600" dirty="0" smtClean="0"/>
              <a:t>communauté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36338" y="306703"/>
            <a:ext cx="3628745" cy="450256"/>
          </a:xfrm>
          <a:prstGeom prst="rect">
            <a:avLst/>
          </a:prstGeom>
          <a:ln>
            <a:solidFill>
              <a:srgbClr val="715E6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D8500A"/>
                </a:solidFill>
              </a:rPr>
              <a:t>Feuille de route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12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96562" y="1088613"/>
            <a:ext cx="7521146" cy="1341014"/>
          </a:xfrm>
        </p:spPr>
        <p:txBody>
          <a:bodyPr>
            <a:normAutofit/>
          </a:bodyPr>
          <a:lstStyle/>
          <a:p>
            <a:r>
              <a:rPr lang="fr-FR" dirty="0" smtClean="0"/>
              <a:t>Un groupe de travail issu des réseaux de la Mission pour l’Interdisciplinarité du CNRS, porté par  </a:t>
            </a:r>
          </a:p>
          <a:p>
            <a:r>
              <a:rPr lang="fr-FR" dirty="0" smtClean="0"/>
              <a:t>Nos machines sont hébergées chez 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9514" y="397384"/>
            <a:ext cx="3628745" cy="450256"/>
          </a:xfrm>
          <a:prstGeom prst="rect">
            <a:avLst/>
          </a:prstGeom>
          <a:ln>
            <a:solidFill>
              <a:srgbClr val="715E6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D8500A"/>
                </a:solidFill>
              </a:rPr>
              <a:t>Qui sommes nous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302" y="1312374"/>
            <a:ext cx="1045232" cy="46322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59" y="1497336"/>
            <a:ext cx="710736" cy="785067"/>
          </a:xfrm>
          <a:prstGeom prst="rect">
            <a:avLst/>
          </a:prstGeom>
        </p:spPr>
      </p:pic>
      <p:sp>
        <p:nvSpPr>
          <p:cNvPr id="20" name="Espace réservé du contenu 2"/>
          <p:cNvSpPr txBox="1">
            <a:spLocks/>
          </p:cNvSpPr>
          <p:nvPr/>
        </p:nvSpPr>
        <p:spPr>
          <a:xfrm>
            <a:off x="296562" y="2515704"/>
            <a:ext cx="3628745" cy="4502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L’équipe FENIX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80473" y="2924396"/>
            <a:ext cx="5086889" cy="2758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Sophie Nicoud (chef de projet) (CNRS/LIRMM) </a:t>
            </a:r>
            <a:r>
              <a:rPr lang="fr-FR" sz="1600" i="1" dirty="0" smtClean="0"/>
              <a:t>RESINFO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Anne </a:t>
            </a:r>
            <a:r>
              <a:rPr lang="fr-FR" sz="1600" dirty="0" err="1" smtClean="0"/>
              <a:t>Cheylus</a:t>
            </a:r>
            <a:r>
              <a:rPr lang="fr-FR" sz="1600" dirty="0" smtClean="0"/>
              <a:t> (CNRS/ISCMJ)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Damien </a:t>
            </a:r>
            <a:r>
              <a:rPr lang="fr-FR" sz="1600" dirty="0" err="1" smtClean="0"/>
              <a:t>Ferney</a:t>
            </a:r>
            <a:r>
              <a:rPr lang="fr-FR" sz="1600" dirty="0" smtClean="0"/>
              <a:t> (UBP/LMBP) </a:t>
            </a:r>
            <a:r>
              <a:rPr lang="fr-FR" sz="1600" i="1" dirty="0" smtClean="0"/>
              <a:t>MATHRICE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Dirk Hoffmann (CNRS/CPPM)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Karl </a:t>
            </a:r>
            <a:r>
              <a:rPr lang="fr-FR" sz="1600" dirty="0" err="1" smtClean="0"/>
              <a:t>Oulmi</a:t>
            </a:r>
            <a:r>
              <a:rPr lang="fr-FR" sz="1600" dirty="0" smtClean="0"/>
              <a:t> (CNRS/IBL) </a:t>
            </a:r>
            <a:r>
              <a:rPr lang="fr-FR" sz="1600" i="1" dirty="0" smtClean="0"/>
              <a:t>RESINFO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Laurent </a:t>
            </a:r>
            <a:r>
              <a:rPr lang="fr-FR" sz="1600" dirty="0" err="1" smtClean="0"/>
              <a:t>Pérochon</a:t>
            </a:r>
            <a:r>
              <a:rPr lang="fr-FR" sz="1600" dirty="0"/>
              <a:t> (</a:t>
            </a:r>
            <a:r>
              <a:rPr lang="fr-FR" sz="1600" dirty="0" smtClean="0"/>
              <a:t>VetAgro-Sup/UMR TERRITOIRE</a:t>
            </a:r>
            <a:r>
              <a:rPr lang="fr-FR" sz="1600" dirty="0" smtClean="0"/>
              <a:t>) DEVLOG</a:t>
            </a:r>
            <a:endParaRPr lang="fr-FR" sz="1600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Henri </a:t>
            </a:r>
            <a:r>
              <a:rPr lang="fr-FR" sz="1600" dirty="0" err="1" smtClean="0"/>
              <a:t>Valeins</a:t>
            </a:r>
            <a:r>
              <a:rPr lang="fr-FR" sz="1600" dirty="0" smtClean="0"/>
              <a:t> (CNRS/RMSB) </a:t>
            </a:r>
            <a:r>
              <a:rPr lang="fr-FR" sz="1600" i="1" dirty="0" err="1" smtClean="0"/>
              <a:t>QeR</a:t>
            </a:r>
            <a:endParaRPr lang="fr-FR" sz="1600" i="1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/>
              <a:t>Dominique Fournier</a:t>
            </a:r>
            <a:r>
              <a:rPr lang="fr-FR" sz="1600" dirty="0" smtClean="0"/>
              <a:t>  (CNRS/DR17)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 smtClean="0"/>
              <a:t>David </a:t>
            </a:r>
            <a:r>
              <a:rPr lang="fr-FR" sz="1600" dirty="0" err="1" smtClean="0"/>
              <a:t>Rongeat</a:t>
            </a:r>
            <a:r>
              <a:rPr lang="fr-FR" sz="1600" dirty="0" smtClean="0"/>
              <a:t> (AMUE)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329514" y="5942996"/>
            <a:ext cx="3880021" cy="4502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900" dirty="0" smtClean="0"/>
              <a:t>Contact : fenix-contact@listes.resinfo.org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5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261221" y="863563"/>
            <a:ext cx="8306130" cy="5586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CATI : </a:t>
            </a:r>
            <a:r>
              <a:rPr lang="fr-FR" b="1" dirty="0"/>
              <a:t>Comité Agence des Technologies et </a:t>
            </a:r>
            <a:r>
              <a:rPr lang="fr-FR" b="1" dirty="0" smtClean="0"/>
              <a:t>Innovations</a:t>
            </a:r>
          </a:p>
          <a:p>
            <a:pPr lvl="1"/>
            <a:r>
              <a:rPr lang="fr-FR" sz="1600" dirty="0" smtClean="0"/>
              <a:t>MENESR, CNOUS, A-DSI, Association VP Numériques, ESUP, CSIESR, RENATER, AMUE, Cocktail, </a:t>
            </a:r>
            <a:r>
              <a:rPr lang="fr-FR" sz="1600" dirty="0" err="1" smtClean="0"/>
              <a:t>Inria</a:t>
            </a:r>
            <a:r>
              <a:rPr lang="fr-FR" sz="1600" dirty="0" smtClean="0"/>
              <a:t>, ABES, DSIN, DINSIC</a:t>
            </a:r>
          </a:p>
          <a:p>
            <a:pPr lvl="1"/>
            <a:endParaRPr lang="fr-FR" dirty="0" smtClean="0"/>
          </a:p>
          <a:p>
            <a:pPr marL="0" indent="0">
              <a:buNone/>
            </a:pPr>
            <a:r>
              <a:rPr lang="fr-FR" dirty="0"/>
              <a:t>CATI3 : </a:t>
            </a:r>
            <a:r>
              <a:rPr lang="fr-FR" i="1" dirty="0"/>
              <a:t>Identifier les sphères d’intervention des acteurs ESR : qui produit quoi, développements existants, animation d’un catalogue des solutions existantes et distribuables, démarche </a:t>
            </a:r>
            <a:r>
              <a:rPr lang="fr-FR" i="1" dirty="0" smtClean="0"/>
              <a:t>d’incubation					(SI Gestion)</a:t>
            </a:r>
          </a:p>
          <a:p>
            <a:pPr lvl="1"/>
            <a:r>
              <a:rPr lang="fr-FR" sz="1600" dirty="0"/>
              <a:t>Recenser et faire connaître les productions logicielles </a:t>
            </a:r>
            <a:r>
              <a:rPr lang="fr-FR" sz="1600" b="1" dirty="0">
                <a:solidFill>
                  <a:schemeClr val="accent2"/>
                </a:solidFill>
              </a:rPr>
              <a:t>utilisées</a:t>
            </a:r>
            <a:r>
              <a:rPr lang="fr-FR" sz="1600" dirty="0"/>
              <a:t> dans </a:t>
            </a:r>
            <a:r>
              <a:rPr lang="fr-FR" sz="1600" dirty="0" smtClean="0"/>
              <a:t>l’ESR</a:t>
            </a:r>
            <a:endParaRPr lang="fr-FR" sz="1600" dirty="0"/>
          </a:p>
          <a:p>
            <a:pPr lvl="1"/>
            <a:r>
              <a:rPr lang="fr-FR" sz="1600" dirty="0"/>
              <a:t>Faciliter le travail de </a:t>
            </a:r>
            <a:r>
              <a:rPr lang="fr-FR" sz="1600" b="1" dirty="0">
                <a:solidFill>
                  <a:schemeClr val="accent2"/>
                </a:solidFill>
              </a:rPr>
              <a:t>prospection</a:t>
            </a:r>
            <a:r>
              <a:rPr lang="fr-FR" sz="1600" dirty="0"/>
              <a:t>, d’identification, de qualification et de choix de solutions</a:t>
            </a:r>
          </a:p>
          <a:p>
            <a:pPr lvl="1"/>
            <a:r>
              <a:rPr lang="fr-FR" sz="1600" dirty="0"/>
              <a:t>Partager au plus tôt sur les </a:t>
            </a:r>
            <a:r>
              <a:rPr lang="fr-FR" sz="1600" b="1" dirty="0">
                <a:solidFill>
                  <a:schemeClr val="accent2"/>
                </a:solidFill>
              </a:rPr>
              <a:t>projets</a:t>
            </a:r>
            <a:r>
              <a:rPr lang="fr-FR" sz="1600" dirty="0"/>
              <a:t> </a:t>
            </a:r>
            <a:r>
              <a:rPr lang="fr-FR" sz="1600" dirty="0" smtClean="0"/>
              <a:t>d’applications, faciliter </a:t>
            </a:r>
            <a:r>
              <a:rPr lang="fr-FR" sz="1600" b="1" dirty="0" smtClean="0">
                <a:solidFill>
                  <a:schemeClr val="accent2"/>
                </a:solidFill>
              </a:rPr>
              <a:t>l’échange</a:t>
            </a:r>
          </a:p>
          <a:p>
            <a:pPr lvl="1"/>
            <a:r>
              <a:rPr lang="fr-FR" sz="16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fr-FR" dirty="0" smtClean="0"/>
              <a:t>Participants CATI3 </a:t>
            </a:r>
            <a:r>
              <a:rPr lang="fr-FR" dirty="0"/>
              <a:t>: </a:t>
            </a:r>
          </a:p>
          <a:p>
            <a:pPr lvl="1"/>
            <a:r>
              <a:rPr lang="fr-FR" sz="1600" dirty="0"/>
              <a:t>A-DSI : Thierry </a:t>
            </a:r>
            <a:r>
              <a:rPr lang="fr-FR" sz="1600" dirty="0" err="1"/>
              <a:t>Bedouin</a:t>
            </a:r>
            <a:endParaRPr lang="fr-FR" sz="1600" dirty="0"/>
          </a:p>
          <a:p>
            <a:pPr lvl="1"/>
            <a:r>
              <a:rPr lang="fr-FR" sz="1600" dirty="0"/>
              <a:t>CSIESR : Dominique </a:t>
            </a:r>
            <a:r>
              <a:rPr lang="fr-FR" sz="1600" dirty="0" err="1"/>
              <a:t>Bascle</a:t>
            </a:r>
            <a:endParaRPr lang="fr-FR" sz="1600" dirty="0"/>
          </a:p>
          <a:p>
            <a:pPr lvl="1"/>
            <a:r>
              <a:rPr lang="fr-FR" sz="1600" dirty="0" err="1"/>
              <a:t>Inria</a:t>
            </a:r>
            <a:r>
              <a:rPr lang="fr-FR" sz="1600" dirty="0"/>
              <a:t> : Jean Philippe </a:t>
            </a:r>
            <a:r>
              <a:rPr lang="fr-FR" sz="1600" dirty="0" err="1"/>
              <a:t>Buteau</a:t>
            </a:r>
            <a:endParaRPr lang="fr-FR" sz="1600" dirty="0"/>
          </a:p>
          <a:p>
            <a:pPr lvl="1"/>
            <a:r>
              <a:rPr lang="fr-FR" sz="1600" dirty="0"/>
              <a:t>Cocktail : Guy </a:t>
            </a:r>
            <a:r>
              <a:rPr lang="fr-FR" sz="1600" dirty="0" err="1"/>
              <a:t>Joulin</a:t>
            </a:r>
            <a:endParaRPr lang="fr-FR" sz="1600" dirty="0"/>
          </a:p>
          <a:p>
            <a:pPr lvl="1"/>
            <a:r>
              <a:rPr lang="fr-FR" sz="1600" dirty="0" err="1"/>
              <a:t>Amue</a:t>
            </a:r>
            <a:r>
              <a:rPr lang="fr-FR" sz="1600" dirty="0"/>
              <a:t>  : Hugues </a:t>
            </a:r>
            <a:r>
              <a:rPr lang="fr-FR" sz="1600" dirty="0" err="1"/>
              <a:t>Ponchaut</a:t>
            </a:r>
            <a:r>
              <a:rPr lang="fr-FR" sz="1600" dirty="0"/>
              <a:t> et </a:t>
            </a:r>
            <a:r>
              <a:rPr lang="fr-FR" sz="1600" b="1" i="1" dirty="0"/>
              <a:t>David </a:t>
            </a:r>
            <a:r>
              <a:rPr lang="fr-FR" sz="1600" b="1" i="1" dirty="0" err="1" smtClean="0"/>
              <a:t>Rongeat</a:t>
            </a:r>
            <a:endParaRPr lang="fr-FR" sz="1600" b="1" i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4228" y="224324"/>
            <a:ext cx="3628745" cy="450256"/>
          </a:xfrm>
          <a:prstGeom prst="rect">
            <a:avLst/>
          </a:prstGeom>
          <a:ln>
            <a:solidFill>
              <a:srgbClr val="715E6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D8500A"/>
                </a:solidFill>
              </a:rPr>
              <a:t>Notre collaboration active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4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803435" y="138059"/>
            <a:ext cx="1284872" cy="2870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90" y="1956413"/>
            <a:ext cx="428833" cy="4288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330" y="1956846"/>
            <a:ext cx="428400" cy="42840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5643" y="1956846"/>
            <a:ext cx="428400" cy="428400"/>
          </a:xfrm>
          <a:prstGeom prst="rect">
            <a:avLst/>
          </a:prstGeom>
        </p:spPr>
      </p:pic>
      <p:sp>
        <p:nvSpPr>
          <p:cNvPr id="18" name="Rectangle à coins arrondis 17"/>
          <p:cNvSpPr/>
          <p:nvPr/>
        </p:nvSpPr>
        <p:spPr>
          <a:xfrm>
            <a:off x="1726455" y="2736670"/>
            <a:ext cx="1788308" cy="2557926"/>
          </a:xfrm>
          <a:prstGeom prst="roundRect">
            <a:avLst/>
          </a:prstGeom>
          <a:solidFill>
            <a:schemeClr val="accent1">
              <a:alpha val="27000"/>
            </a:schemeClr>
          </a:solidFill>
          <a:ln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30" name="Picture 6" descr="http://www.3dcommunication.fr/3dcomm/fr/system/files/3/MEGA_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" t="6896" r="4430" b="7719"/>
          <a:stretch/>
        </p:blipFill>
        <p:spPr bwMode="auto">
          <a:xfrm>
            <a:off x="7822643" y="932454"/>
            <a:ext cx="1173949" cy="71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109221"/>
            <a:ext cx="2133600" cy="365125"/>
          </a:xfrm>
        </p:spPr>
        <p:txBody>
          <a:bodyPr/>
          <a:lstStyle/>
          <a:p>
            <a:fld id="{825607D1-5C92-42ED-A8C1-500D23DE97A6}" type="slidenum">
              <a:rPr lang="fr-FR" smtClean="0"/>
              <a:t>9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4561682" y="1701496"/>
            <a:ext cx="10318" cy="4067990"/>
          </a:xfrm>
          <a:prstGeom prst="line">
            <a:avLst/>
          </a:prstGeom>
          <a:ln>
            <a:solidFill>
              <a:schemeClr val="tx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30" y="4822993"/>
            <a:ext cx="542597" cy="542597"/>
          </a:xfrm>
          <a:prstGeom prst="rect">
            <a:avLst/>
          </a:prstGeom>
        </p:spPr>
      </p:pic>
      <p:sp>
        <p:nvSpPr>
          <p:cNvPr id="14" name="Cylindre 13"/>
          <p:cNvSpPr/>
          <p:nvPr/>
        </p:nvSpPr>
        <p:spPr>
          <a:xfrm>
            <a:off x="2200683" y="3567766"/>
            <a:ext cx="886186" cy="1182320"/>
          </a:xfrm>
          <a:prstGeom prst="can">
            <a:avLst/>
          </a:prstGeom>
          <a:solidFill>
            <a:srgbClr val="715E61"/>
          </a:solidFill>
          <a:ln w="19050">
            <a:solidFill>
              <a:schemeClr val="bg1"/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868131" y="936136"/>
            <a:ext cx="2507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Solution architecture Entreprise</a:t>
            </a:r>
            <a:endParaRPr lang="fr-FR" sz="1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965" y="3646367"/>
            <a:ext cx="758155" cy="758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503" y="2839486"/>
            <a:ext cx="472308" cy="55994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3551" y="5698127"/>
            <a:ext cx="994095" cy="79579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7958" y="3700912"/>
            <a:ext cx="359249" cy="40534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66374" y="4271009"/>
            <a:ext cx="83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Projets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0509" y="5294596"/>
            <a:ext cx="9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Usagers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966725" y="5637987"/>
            <a:ext cx="2225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Consultation - Recherche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336853" y="2035929"/>
            <a:ext cx="180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Communauté</a:t>
            </a:r>
            <a:endParaRPr lang="fr-FR" sz="1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113286" y="1928043"/>
            <a:ext cx="1620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Validateurs </a:t>
            </a:r>
          </a:p>
          <a:p>
            <a:r>
              <a:rPr lang="fr-FR" sz="1400" b="1" dirty="0" smtClean="0"/>
              <a:t>Urba</a:t>
            </a:r>
            <a:endParaRPr lang="fr-FR" sz="1400" b="1" dirty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85" y="1956413"/>
            <a:ext cx="428833" cy="42883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304581" y="1921153"/>
            <a:ext cx="2806500" cy="548320"/>
          </a:xfrm>
          <a:prstGeom prst="rect">
            <a:avLst/>
          </a:prstGeom>
          <a:solidFill>
            <a:schemeClr val="accent3">
              <a:alpha val="27000"/>
            </a:schemeClr>
          </a:solidFill>
          <a:ln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5120283" y="1875034"/>
            <a:ext cx="1613893" cy="547200"/>
          </a:xfrm>
          <a:prstGeom prst="rect">
            <a:avLst/>
          </a:prstGeom>
          <a:solidFill>
            <a:schemeClr val="accent3">
              <a:alpha val="27000"/>
            </a:schemeClr>
          </a:solidFill>
          <a:ln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6741000" y="2777781"/>
            <a:ext cx="227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15E61"/>
                </a:solidFill>
              </a:rPr>
              <a:t>Instance nationale</a:t>
            </a:r>
          </a:p>
          <a:p>
            <a:pPr algn="ctr"/>
            <a:r>
              <a:rPr lang="fr-FR" sz="1400" b="1" dirty="0" smtClean="0">
                <a:solidFill>
                  <a:srgbClr val="715E61"/>
                </a:solidFill>
              </a:rPr>
              <a:t> partagée</a:t>
            </a:r>
            <a:endParaRPr lang="fr-FR" sz="1400" b="1" dirty="0">
              <a:solidFill>
                <a:srgbClr val="715E6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079739" y="4748865"/>
            <a:ext cx="1317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urba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5100268" y="2428893"/>
            <a:ext cx="163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Contrôlent</a:t>
            </a:r>
            <a:endParaRPr lang="fr-FR" sz="1400" b="1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2479578" y="5574440"/>
            <a:ext cx="2640705" cy="1004720"/>
          </a:xfrm>
          <a:prstGeom prst="roundRect">
            <a:avLst/>
          </a:prstGeom>
          <a:solidFill>
            <a:schemeClr val="accent3">
              <a:alpha val="27000"/>
            </a:schemeClr>
          </a:solidFill>
          <a:ln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941012" y="3299548"/>
            <a:ext cx="879158" cy="503701"/>
          </a:xfrm>
          <a:prstGeom prst="straightConnector1">
            <a:avLst/>
          </a:prstGeom>
          <a:ln w="31750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941012" y="4229762"/>
            <a:ext cx="886768" cy="6255"/>
          </a:xfrm>
          <a:prstGeom prst="straightConnector1">
            <a:avLst/>
          </a:prstGeom>
          <a:ln w="31750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1003334" y="4726112"/>
            <a:ext cx="816836" cy="455077"/>
          </a:xfrm>
          <a:prstGeom prst="straightConnector1">
            <a:avLst/>
          </a:prstGeom>
          <a:ln w="31750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4594797" y="4254793"/>
            <a:ext cx="2106951" cy="17758"/>
          </a:xfrm>
          <a:prstGeom prst="straightConnector1">
            <a:avLst/>
          </a:prstGeom>
          <a:ln w="15875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3514762" y="4265095"/>
            <a:ext cx="1057238" cy="36"/>
          </a:xfrm>
          <a:prstGeom prst="straightConnector1">
            <a:avLst/>
          </a:prstGeom>
          <a:ln w="15875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4572000" y="4990460"/>
            <a:ext cx="2114552" cy="34661"/>
          </a:xfrm>
          <a:prstGeom prst="straightConnector1">
            <a:avLst/>
          </a:prstGeom>
          <a:ln w="15875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436043" y="4033878"/>
            <a:ext cx="99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Filtre </a:t>
            </a:r>
          </a:p>
          <a:p>
            <a:pPr algn="ctr"/>
            <a:r>
              <a:rPr lang="fr-FR" sz="1400" dirty="0" smtClean="0"/>
              <a:t>SI Gestion</a:t>
            </a:r>
            <a:endParaRPr lang="fr-FR" sz="1400" dirty="0"/>
          </a:p>
        </p:txBody>
      </p:sp>
      <p:cxnSp>
        <p:nvCxnSpPr>
          <p:cNvPr id="77" name="Connecteur droit avec flèche 76"/>
          <p:cNvCxnSpPr>
            <a:endCxn id="46" idx="3"/>
          </p:cNvCxnSpPr>
          <p:nvPr/>
        </p:nvCxnSpPr>
        <p:spPr>
          <a:xfrm flipH="1">
            <a:off x="5120283" y="5270304"/>
            <a:ext cx="1766293" cy="806496"/>
          </a:xfrm>
          <a:prstGeom prst="straightConnector1">
            <a:avLst/>
          </a:prstGeom>
          <a:ln w="15875">
            <a:solidFill>
              <a:srgbClr val="715E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6379843" y="5390350"/>
            <a:ext cx="990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Extranet</a:t>
            </a:r>
            <a:endParaRPr lang="fr-FR" sz="1400" dirty="0"/>
          </a:p>
        </p:txBody>
      </p:sp>
      <p:sp>
        <p:nvSpPr>
          <p:cNvPr id="81" name="Virage 80"/>
          <p:cNvSpPr/>
          <p:nvPr/>
        </p:nvSpPr>
        <p:spPr>
          <a:xfrm flipV="1">
            <a:off x="2137677" y="5354736"/>
            <a:ext cx="320340" cy="795038"/>
          </a:xfrm>
          <a:prstGeom prst="bentArrow">
            <a:avLst>
              <a:gd name="adj1" fmla="val 2883"/>
              <a:gd name="adj2" fmla="val 6318"/>
              <a:gd name="adj3" fmla="val 16724"/>
              <a:gd name="adj4" fmla="val 43750"/>
            </a:avLst>
          </a:prstGeom>
          <a:solidFill>
            <a:srgbClr val="715E61"/>
          </a:solidFill>
          <a:ln w="6350"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38" name="Picture 14" descr="C:\Users\FANNY~1.BON\AppData\Local\Temp\SNAGHTML1069da5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056" y="3980496"/>
            <a:ext cx="1076126" cy="107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ZoneTexte 83"/>
          <p:cNvSpPr txBox="1"/>
          <p:nvPr/>
        </p:nvSpPr>
        <p:spPr>
          <a:xfrm>
            <a:off x="7997485" y="3971417"/>
            <a:ext cx="642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Etab 1</a:t>
            </a:r>
            <a:endParaRPr lang="fr-FR" sz="1400" b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8198190" y="4172781"/>
            <a:ext cx="642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Etab 2</a:t>
            </a:r>
            <a:endParaRPr lang="fr-FR" sz="1400" b="1" dirty="0"/>
          </a:p>
        </p:txBody>
      </p:sp>
      <p:sp>
        <p:nvSpPr>
          <p:cNvPr id="93" name="ZoneTexte 92"/>
          <p:cNvSpPr txBox="1"/>
          <p:nvPr/>
        </p:nvSpPr>
        <p:spPr>
          <a:xfrm>
            <a:off x="8383869" y="4423218"/>
            <a:ext cx="642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Etab 3</a:t>
            </a:r>
            <a:endParaRPr lang="fr-FR" sz="1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43547" y="5901695"/>
            <a:ext cx="950319" cy="677465"/>
          </a:xfrm>
          <a:prstGeom prst="rect">
            <a:avLst/>
          </a:prstGeom>
        </p:spPr>
      </p:pic>
      <p:pic>
        <p:nvPicPr>
          <p:cNvPr id="3" name="Picture 2" descr="C:\Users\FANNY~1.BON\AppData\Local\Temp\SNAGHTML5c4885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352" y="2937498"/>
            <a:ext cx="809015" cy="84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à coins arrondis 23"/>
          <p:cNvSpPr/>
          <p:nvPr/>
        </p:nvSpPr>
        <p:spPr>
          <a:xfrm>
            <a:off x="6686551" y="2736670"/>
            <a:ext cx="2272184" cy="2557926"/>
          </a:xfrm>
          <a:prstGeom prst="roundRect">
            <a:avLst/>
          </a:prstGeom>
          <a:solidFill>
            <a:schemeClr val="accent1">
              <a:alpha val="27000"/>
            </a:schemeClr>
          </a:solidFill>
          <a:ln>
            <a:solidFill>
              <a:srgbClr val="715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773174" y="4433163"/>
            <a:ext cx="141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chemeClr val="accent2"/>
                </a:solidFill>
              </a:rPr>
              <a:t>Format pivot</a:t>
            </a:r>
            <a:endParaRPr lang="fr-FR" b="1" i="1" dirty="0">
              <a:solidFill>
                <a:schemeClr val="accent2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4" y="1244894"/>
            <a:ext cx="965107" cy="389260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 rot="10800000" flipV="1">
            <a:off x="339524" y="922548"/>
            <a:ext cx="4389112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fr-FR" sz="1400" dirty="0"/>
              <a:t>iches d'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É</a:t>
            </a:r>
            <a:r>
              <a:rPr lang="fr-FR" sz="1400" dirty="0"/>
              <a:t>valuation 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fr-FR" sz="1400" dirty="0"/>
              <a:t>ormalisées 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fr-FR" sz="1400" dirty="0"/>
              <a:t>ssues de </a:t>
            </a:r>
            <a:r>
              <a:rPr lang="fr-FR" sz="1400" dirty="0" err="1"/>
              <a:t>l'e</a:t>
            </a:r>
            <a:r>
              <a:rPr lang="fr-FR" sz="1400" dirty="0" err="1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fr-FR" sz="1400" dirty="0" err="1"/>
              <a:t>périence</a:t>
            </a:r>
            <a:endParaRPr lang="fr-FR" sz="1400" dirty="0"/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233011" y="234322"/>
            <a:ext cx="3614719" cy="6635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110000"/>
              <a:buFont typeface="Calibri" panose="020F0502020204030204" pitchFamily="34" charset="0"/>
              <a:buChar char="&gt;"/>
              <a:defRPr lang="fr-FR" sz="18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10000"/>
              <a:buFont typeface="Calibri" panose="020F0502020204030204" pitchFamily="34" charset="0"/>
              <a:buChar char="•"/>
              <a:defRPr lang="fr-FR" sz="150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Calibri" panose="020F0502020204030204" pitchFamily="34" charset="0"/>
              <a:buChar char="‒"/>
              <a:defRPr lang="fr-FR" sz="1200" b="0" kern="1200" baseline="0" dirty="0" smtClean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  <a:defRPr sz="1200" b="0" kern="1200">
                <a:solidFill>
                  <a:srgbClr val="1C3B59"/>
                </a:solidFill>
                <a:latin typeface="+mn-lt"/>
                <a:ea typeface="+mn-ea"/>
                <a:cs typeface="+mn-cs"/>
              </a:defRPr>
            </a:lvl4pPr>
            <a:lvl5pPr marL="1080000" indent="-171450" algn="l" defTabSz="685800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Interactions avec MEGA</a:t>
            </a:r>
          </a:p>
          <a:p>
            <a:pPr lvl="1"/>
            <a:r>
              <a:rPr lang="fr-FR" dirty="0" smtClean="0"/>
              <a:t>Outils de cartographie des SI Gestion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fr-FR" i="1" dirty="0" smtClean="0"/>
          </a:p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3" y="1205625"/>
            <a:ext cx="1029005" cy="475915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accent1">
                <a:alpha val="0"/>
              </a:schemeClr>
            </a:glow>
          </a:effectLst>
        </p:spPr>
      </p:pic>
      <p:cxnSp>
        <p:nvCxnSpPr>
          <p:cNvPr id="60" name="Connecteur droit avec flèche 59"/>
          <p:cNvCxnSpPr/>
          <p:nvPr/>
        </p:nvCxnSpPr>
        <p:spPr>
          <a:xfrm>
            <a:off x="3537559" y="4981920"/>
            <a:ext cx="1057238" cy="36"/>
          </a:xfrm>
          <a:prstGeom prst="straightConnector1">
            <a:avLst/>
          </a:prstGeom>
          <a:ln w="15875">
            <a:solidFill>
              <a:srgbClr val="715E6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3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info-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NIX.potx" id="{5C989C77-980C-4823-B997-4BE7DD06B290}" vid="{25BF25FB-6D3B-4A6A-B7E5-F9DF5DA726A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10090</TotalTime>
  <Words>713</Words>
  <Application>Microsoft Office PowerPoint</Application>
  <PresentationFormat>Affichage à l'écran (4:3)</PresentationFormat>
  <Paragraphs>153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Resinfo-2016</vt:lpstr>
      <vt:lpstr>Présentation PowerPoint</vt:lpstr>
      <vt:lpstr>Présentation PowerPoint</vt:lpstr>
      <vt:lpstr>PLUME     http://www.projet-plume.org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Nicoud</dc:creator>
  <cp:lastModifiedBy>Laurent PEROCHON</cp:lastModifiedBy>
  <cp:revision>109</cp:revision>
  <dcterms:created xsi:type="dcterms:W3CDTF">2016-09-20T16:45:29Z</dcterms:created>
  <dcterms:modified xsi:type="dcterms:W3CDTF">2017-05-29T09:11:46Z</dcterms:modified>
</cp:coreProperties>
</file>